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315200" cy="4800600"/>
  <p:notesSz cx="6858000" cy="9144000"/>
  <p:defaultTextStyle>
    <a:defPPr>
      <a:defRPr lang="en-US"/>
    </a:defPPr>
    <a:lvl1pPr marL="0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1pPr>
    <a:lvl2pPr marL="290779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2pPr>
    <a:lvl3pPr marL="581558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3pPr>
    <a:lvl4pPr marL="872338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4pPr>
    <a:lvl5pPr marL="1163117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5pPr>
    <a:lvl6pPr marL="1453896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6pPr>
    <a:lvl7pPr marL="1744675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7pPr>
    <a:lvl8pPr marL="2035454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8pPr>
    <a:lvl9pPr marL="2326234" algn="l" defTabSz="581558" rtl="0" eaLnBrk="1" latinLnBrk="0" hangingPunct="1">
      <a:defRPr sz="114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1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785654"/>
            <a:ext cx="6217920" cy="16713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21427"/>
            <a:ext cx="5486400" cy="1159033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1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1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1196818"/>
            <a:ext cx="6309360" cy="1996916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3212625"/>
            <a:ext cx="6309360" cy="1050131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77937"/>
            <a:ext cx="3108960" cy="304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1277937"/>
            <a:ext cx="3108960" cy="304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1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255589"/>
            <a:ext cx="6309360" cy="9278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1176814"/>
            <a:ext cx="3094672" cy="576738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1753552"/>
            <a:ext cx="3094672" cy="2579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1176814"/>
            <a:ext cx="3109913" cy="576738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1753552"/>
            <a:ext cx="3109913" cy="2579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7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1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4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20040"/>
            <a:ext cx="2359342" cy="11201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691198"/>
            <a:ext cx="3703320" cy="3411538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1440180"/>
            <a:ext cx="2359342" cy="2668112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6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20040"/>
            <a:ext cx="2359342" cy="11201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691198"/>
            <a:ext cx="3703320" cy="3411538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1440180"/>
            <a:ext cx="2359342" cy="2668112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1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1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255587"/>
            <a:ext cx="1577340" cy="4068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255587"/>
            <a:ext cx="4640580" cy="4068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55589"/>
            <a:ext cx="6309360" cy="92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77937"/>
            <a:ext cx="6309360" cy="3045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4449446"/>
            <a:ext cx="1645920" cy="255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E50CB-C96B-43AA-A029-82DF8A32C8B7}" type="datetimeFigureOut">
              <a:rPr lang="en-US" smtClean="0"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4449446"/>
            <a:ext cx="2468880" cy="255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4449446"/>
            <a:ext cx="1645920" cy="255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85286-35FC-45AF-96DD-E1223B8D6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7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5642" y="1857675"/>
            <a:ext cx="5996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“A finite world can support only a finite population. Therefore, population growth must eventually equal zero. When this condition</a:t>
            </a:r>
            <a:br>
              <a:rPr lang="en-US" sz="1600" b="1" dirty="0" smtClean="0">
                <a:latin typeface="Garamond" panose="02020404030301010803" pitchFamily="18" charset="0"/>
              </a:rPr>
            </a:br>
            <a:r>
              <a:rPr lang="en-US" sz="1600" b="1" dirty="0" smtClean="0">
                <a:latin typeface="Garamond" panose="02020404030301010803" pitchFamily="18" charset="0"/>
              </a:rPr>
              <a:t>is met, what will be the situation </a:t>
            </a:r>
            <a:r>
              <a:rPr lang="en-US" sz="1600" b="1" dirty="0" smtClean="0">
                <a:latin typeface="Garamond" panose="02020404030301010803" pitchFamily="18" charset="0"/>
              </a:rPr>
              <a:t>of</a:t>
            </a:r>
            <a:r>
              <a:rPr lang="en-US" sz="1600" b="1" dirty="0" smtClean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mankind?”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             -Garret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4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3019" y="1973179"/>
            <a:ext cx="61794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“No gourmet meals, no vacations, no sports, no music, no literature, no art… I think that everyone will grant, without argument or proof, that maximizing population does not maximize goods.”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      -Garret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6648" y="2098308"/>
            <a:ext cx="6179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“The optimum population is, then, less than the maximum.”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      -Garret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84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2645" y="1790300"/>
            <a:ext cx="61120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The </a:t>
            </a:r>
            <a:r>
              <a:rPr lang="en-US" sz="1600" b="1" dirty="0" smtClean="0">
                <a:latin typeface="Garamond" panose="02020404030301010803" pitchFamily="18" charset="0"/>
              </a:rPr>
              <a:t>Tragedy of the Commons is involved in population problems in another way… In the past, how many children a family had would not be a matter of public concern. Parents who bred too exuberantly would leave fewer descendants, not more</a:t>
            </a:r>
            <a:r>
              <a:rPr lang="en-US" sz="1600" b="1" dirty="0" smtClean="0">
                <a:latin typeface="Garamond" panose="02020404030301010803" pitchFamily="18" charset="0"/>
              </a:rPr>
              <a:t>.</a:t>
            </a:r>
            <a:endParaRPr lang="en-US" sz="1600" b="1" dirty="0" smtClean="0">
              <a:latin typeface="Garamond" panose="02020404030301010803" pitchFamily="18" charset="0"/>
            </a:endParaRP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</a:t>
            </a:r>
            <a:r>
              <a:rPr lang="en-US" sz="1600" b="1" dirty="0" smtClean="0">
                <a:latin typeface="Garamond" panose="02020404030301010803" pitchFamily="18" charset="0"/>
              </a:rPr>
              <a:t>  - Adapted from Garret </a:t>
            </a:r>
            <a:r>
              <a:rPr lang="en-US" sz="1600" b="1" dirty="0" smtClean="0">
                <a:latin typeface="Garamond" panose="02020404030301010803" pitchFamily="18" charset="0"/>
              </a:rPr>
              <a:t>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3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143" y="1896179"/>
            <a:ext cx="6237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It is painful to suggest denying people the right to breed. Saying this, one feels as uncomfortable as a resident of Salem, Massachusetts, denying the existence of witches in the 17</a:t>
            </a:r>
            <a:r>
              <a:rPr lang="en-US" sz="1600" b="1" baseline="30000" dirty="0" smtClean="0">
                <a:latin typeface="Garamond" panose="02020404030301010803" pitchFamily="18" charset="0"/>
              </a:rPr>
              <a:t>th</a:t>
            </a:r>
            <a:r>
              <a:rPr lang="en-US" sz="1600" b="1" dirty="0" smtClean="0">
                <a:latin typeface="Garamond" panose="02020404030301010803" pitchFamily="18" charset="0"/>
              </a:rPr>
              <a:t> century. 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- Adapted from 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31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7890" y="1703673"/>
            <a:ext cx="62852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It is a mistake to think that we can control the breeding of mankind (in the long run) by an appeal to conscience. The argument is straight-forward and Darwinian. If those who care for the environment stopped having children, our next generation will be made up of solely from the polluters, destructors, and </a:t>
            </a:r>
            <a:r>
              <a:rPr lang="en-US" sz="1600" b="1" dirty="0" err="1" smtClean="0">
                <a:latin typeface="Garamond" panose="02020404030301010803" pitchFamily="18" charset="0"/>
              </a:rPr>
              <a:t>overbreeders</a:t>
            </a:r>
            <a:r>
              <a:rPr lang="en-US" sz="1600" b="1" dirty="0" smtClean="0">
                <a:latin typeface="Garamond" panose="02020404030301010803" pitchFamily="18" charset="0"/>
              </a:rPr>
              <a:t>.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- Adapted from 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7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0888" y="1771049"/>
            <a:ext cx="6429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Perhaps </a:t>
            </a:r>
            <a:r>
              <a:rPr lang="en-US" sz="1600" b="1" dirty="0" smtClean="0">
                <a:latin typeface="Garamond" panose="02020404030301010803" pitchFamily="18" charset="0"/>
              </a:rPr>
              <a:t>the simplest summary of man’s population problem is this: the commons can only be preserved under conditions of low population. As the human population has increased, the commons has had to be abandoned in one case after another</a:t>
            </a:r>
            <a:r>
              <a:rPr lang="en-US" sz="1600" b="1" dirty="0" smtClean="0">
                <a:latin typeface="Garamond" panose="02020404030301010803" pitchFamily="18" charset="0"/>
              </a:rPr>
              <a:t>.</a:t>
            </a:r>
            <a:endParaRPr lang="en-US" sz="1600" b="1" dirty="0" smtClean="0">
              <a:latin typeface="Garamond" panose="02020404030301010803" pitchFamily="18" charset="0"/>
            </a:endParaRP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</a:t>
            </a:r>
            <a:r>
              <a:rPr lang="en-US" sz="1600" b="1" dirty="0" smtClean="0">
                <a:latin typeface="Garamond" panose="02020404030301010803" pitchFamily="18" charset="0"/>
              </a:rPr>
              <a:t>     - Adapted from Garret </a:t>
            </a:r>
            <a:r>
              <a:rPr lang="en-US" sz="1600" b="1" dirty="0" smtClean="0">
                <a:latin typeface="Garamond" panose="02020404030301010803" pitchFamily="18" charset="0"/>
              </a:rPr>
              <a:t>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82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1894" y="1780675"/>
            <a:ext cx="6063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“The most important thing that we must now recognize is the necessity of abandoning the commons in breeding. No technical solution can </a:t>
            </a:r>
            <a:r>
              <a:rPr lang="en-US" sz="1600" b="1" dirty="0" smtClean="0">
                <a:latin typeface="Garamond" panose="02020404030301010803" pitchFamily="18" charset="0"/>
              </a:rPr>
              <a:t>rescue </a:t>
            </a:r>
            <a:r>
              <a:rPr lang="en-US" sz="1600" b="1" dirty="0" smtClean="0">
                <a:latin typeface="Garamond" panose="02020404030301010803" pitchFamily="18" charset="0"/>
              </a:rPr>
              <a:t>us from the misery of overpopulation. Freedom to breed will bring ruin to all.”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      -Garret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42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0138" y="1982805"/>
            <a:ext cx="646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Garamond" panose="02020404030301010803" pitchFamily="18" charset="0"/>
              </a:rPr>
              <a:t>“The only way we can preserve and nurture other more precious freedoms is by relinquishing the freedom to breed, and that very soon.”</a:t>
            </a:r>
          </a:p>
          <a:p>
            <a:r>
              <a:rPr lang="en-US" sz="1600" b="1" dirty="0">
                <a:latin typeface="Garamond" panose="02020404030301010803" pitchFamily="18" charset="0"/>
              </a:rPr>
              <a:t> </a:t>
            </a:r>
            <a:r>
              <a:rPr lang="en-US" sz="1600" b="1" dirty="0" smtClean="0">
                <a:latin typeface="Garamond" panose="02020404030301010803" pitchFamily="18" charset="0"/>
              </a:rPr>
              <a:t>                                                                -Garret Hardin, 1968</a:t>
            </a:r>
            <a:endParaRPr lang="en-US" sz="16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580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387</Words>
  <Application>Microsoft Office PowerPoint</Application>
  <PresentationFormat>Custom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Marshfield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7</cp:revision>
  <dcterms:created xsi:type="dcterms:W3CDTF">2018-06-08T17:43:13Z</dcterms:created>
  <dcterms:modified xsi:type="dcterms:W3CDTF">2018-06-12T15:13:53Z</dcterms:modified>
</cp:coreProperties>
</file>