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5" r:id="rId2"/>
    <p:sldId id="276" r:id="rId3"/>
    <p:sldId id="257" r:id="rId4"/>
    <p:sldId id="266" r:id="rId5"/>
    <p:sldId id="267" r:id="rId6"/>
    <p:sldId id="265" r:id="rId7"/>
    <p:sldId id="277" r:id="rId8"/>
    <p:sldId id="264" r:id="rId9"/>
    <p:sldId id="262" r:id="rId10"/>
    <p:sldId id="259" r:id="rId11"/>
    <p:sldId id="274" r:id="rId12"/>
    <p:sldId id="270" r:id="rId13"/>
  </p:sldIdLst>
  <p:sldSz cx="14630400" cy="8229600"/>
  <p:notesSz cx="6858000" cy="9144000"/>
  <p:defaultText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46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0404"/>
    <a:srgbClr val="E3F98D"/>
    <a:srgbClr val="992C31"/>
    <a:srgbClr val="B5170B"/>
    <a:srgbClr val="FFFF66"/>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660" y="42"/>
      </p:cViewPr>
      <p:guideLst>
        <p:guide orient="horz" pos="2592"/>
        <p:guide pos="460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456135-3617-47A7-A465-5D766F381D07}" type="datetimeFigureOut">
              <a:rPr lang="en-US" smtClean="0"/>
              <a:t>2/28/2017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C3373B-5E9B-4F18-AF02-6961118A76E2}" type="slidenum">
              <a:rPr lang="en-US" smtClean="0"/>
              <a:t>‹#›</a:t>
            </a:fld>
            <a:endParaRPr lang="en-US"/>
          </a:p>
        </p:txBody>
      </p:sp>
    </p:spTree>
    <p:extLst>
      <p:ext uri="{BB962C8B-B14F-4D97-AF65-F5344CB8AC3E}">
        <p14:creationId xmlns:p14="http://schemas.microsoft.com/office/powerpoint/2010/main" val="3666878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Explain that our sun is a star and that stars are fixed (use cars analogy, driving at same speed but different distances… what if you didn’t know how big the car was?)</a:t>
            </a:r>
          </a:p>
        </p:txBody>
      </p:sp>
      <p:sp>
        <p:nvSpPr>
          <p:cNvPr id="4" name="Slide Number Placeholder 3"/>
          <p:cNvSpPr>
            <a:spLocks noGrp="1"/>
          </p:cNvSpPr>
          <p:nvPr>
            <p:ph type="sldNum" sz="quarter" idx="10"/>
          </p:nvPr>
        </p:nvSpPr>
        <p:spPr/>
        <p:txBody>
          <a:bodyPr/>
          <a:lstStyle/>
          <a:p>
            <a:fld id="{E7C3373B-5E9B-4F18-AF02-6961118A76E2}" type="slidenum">
              <a:rPr lang="en-US" smtClean="0"/>
              <a:t>9</a:t>
            </a:fld>
            <a:endParaRPr lang="en-US"/>
          </a:p>
        </p:txBody>
      </p:sp>
    </p:spTree>
    <p:extLst>
      <p:ext uri="{BB962C8B-B14F-4D97-AF65-F5344CB8AC3E}">
        <p14:creationId xmlns:p14="http://schemas.microsoft.com/office/powerpoint/2010/main" val="1762741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556511"/>
            <a:ext cx="12435840" cy="1764030"/>
          </a:xfrm>
        </p:spPr>
        <p:txBody>
          <a:bodyPr/>
          <a:lstStyle/>
          <a:p>
            <a:r>
              <a:rPr lang="en-US" smtClean="0"/>
              <a:t>Click to edit Master title style</a:t>
            </a:r>
            <a:endParaRPr lang="en-US"/>
          </a:p>
        </p:txBody>
      </p:sp>
      <p:sp>
        <p:nvSpPr>
          <p:cNvPr id="3" name="Subtitle 2"/>
          <p:cNvSpPr>
            <a:spLocks noGrp="1"/>
          </p:cNvSpPr>
          <p:nvPr>
            <p:ph type="subTitle" idx="1"/>
          </p:nvPr>
        </p:nvSpPr>
        <p:spPr>
          <a:xfrm>
            <a:off x="2194560" y="4663440"/>
            <a:ext cx="10241280" cy="2103120"/>
          </a:xfrm>
        </p:spPr>
        <p:txBody>
          <a:bodyPr/>
          <a:lstStyle>
            <a:lvl1pPr marL="0" indent="0" algn="ctr">
              <a:buNone/>
              <a:defRPr>
                <a:solidFill>
                  <a:schemeClr val="tx1">
                    <a:tint val="75000"/>
                  </a:schemeClr>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1"/>
            <a:ext cx="12435840" cy="1634490"/>
          </a:xfrm>
        </p:spPr>
        <p:txBody>
          <a:bodyPr anchor="t"/>
          <a:lstStyle>
            <a:lvl1pPr algn="l">
              <a:defRPr sz="5700" b="1" cap="all"/>
            </a:lvl1pPr>
          </a:lstStyle>
          <a:p>
            <a:r>
              <a:rPr lang="en-US" smtClean="0"/>
              <a:t>Click to edit Master title style</a:t>
            </a:r>
            <a:endParaRPr lang="en-US"/>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2900">
                <a:solidFill>
                  <a:schemeClr val="tx1">
                    <a:tint val="75000"/>
                  </a:schemeClr>
                </a:solidFill>
              </a:defRPr>
            </a:lvl1pPr>
            <a:lvl2pPr marL="653110" indent="0">
              <a:buNone/>
              <a:defRPr sz="2600">
                <a:solidFill>
                  <a:schemeClr val="tx1">
                    <a:tint val="75000"/>
                  </a:schemeClr>
                </a:solidFill>
              </a:defRPr>
            </a:lvl2pPr>
            <a:lvl3pPr marL="1306220" indent="0">
              <a:buNone/>
              <a:defRPr sz="2300">
                <a:solidFill>
                  <a:schemeClr val="tx1">
                    <a:tint val="75000"/>
                  </a:schemeClr>
                </a:solidFill>
              </a:defRPr>
            </a:lvl3pPr>
            <a:lvl4pPr marL="1959331" indent="0">
              <a:buNone/>
              <a:defRPr sz="2000">
                <a:solidFill>
                  <a:schemeClr val="tx1">
                    <a:tint val="75000"/>
                  </a:schemeClr>
                </a:solidFill>
              </a:defRPr>
            </a:lvl4pPr>
            <a:lvl5pPr marL="2612441" indent="0">
              <a:buNone/>
              <a:defRPr sz="2000">
                <a:solidFill>
                  <a:schemeClr val="tx1">
                    <a:tint val="75000"/>
                  </a:schemeClr>
                </a:solidFill>
              </a:defRPr>
            </a:lvl5pPr>
            <a:lvl6pPr marL="3265551" indent="0">
              <a:buNone/>
              <a:defRPr sz="2000">
                <a:solidFill>
                  <a:schemeClr val="tx1">
                    <a:tint val="75000"/>
                  </a:schemeClr>
                </a:solidFill>
              </a:defRPr>
            </a:lvl6pPr>
            <a:lvl7pPr marL="3918661" indent="0">
              <a:buNone/>
              <a:defRPr sz="2000">
                <a:solidFill>
                  <a:schemeClr val="tx1">
                    <a:tint val="75000"/>
                  </a:schemeClr>
                </a:solidFill>
              </a:defRPr>
            </a:lvl7pPr>
            <a:lvl8pPr marL="4571771" indent="0">
              <a:buNone/>
              <a:defRPr sz="2000">
                <a:solidFill>
                  <a:schemeClr val="tx1">
                    <a:tint val="75000"/>
                  </a:schemeClr>
                </a:solidFill>
              </a:defRPr>
            </a:lvl8pPr>
            <a:lvl9pPr marL="5224882"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1520" y="1920240"/>
            <a:ext cx="6461760" cy="543115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37120" y="1920240"/>
            <a:ext cx="6461760" cy="543115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31520" y="1842136"/>
            <a:ext cx="6464301" cy="767714"/>
          </a:xfrm>
        </p:spPr>
        <p:txBody>
          <a:bodyPr anchor="b"/>
          <a:lstStyle>
            <a:lvl1pPr marL="0" indent="0">
              <a:buNone/>
              <a:defRPr sz="3400" b="1"/>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731520" y="2609850"/>
            <a:ext cx="6464301"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432041" y="1842136"/>
            <a:ext cx="6466840" cy="767714"/>
          </a:xfrm>
        </p:spPr>
        <p:txBody>
          <a:bodyPr anchor="b"/>
          <a:lstStyle>
            <a:lvl1pPr marL="0" indent="0">
              <a:buNone/>
              <a:defRPr sz="3400" b="1"/>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7432041" y="2609850"/>
            <a:ext cx="6466840"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1" y="327660"/>
            <a:ext cx="4813301" cy="1394460"/>
          </a:xfrm>
        </p:spPr>
        <p:txBody>
          <a:bodyPr anchor="b"/>
          <a:lstStyle>
            <a:lvl1pPr algn="l">
              <a:defRPr sz="2900" b="1"/>
            </a:lvl1pPr>
          </a:lstStyle>
          <a:p>
            <a:r>
              <a:rPr lang="en-US" smtClean="0"/>
              <a:t>Click to edit Master title style</a:t>
            </a:r>
            <a:endParaRPr lang="en-US"/>
          </a:p>
        </p:txBody>
      </p:sp>
      <p:sp>
        <p:nvSpPr>
          <p:cNvPr id="3" name="Content Placeholder 2"/>
          <p:cNvSpPr>
            <a:spLocks noGrp="1"/>
          </p:cNvSpPr>
          <p:nvPr>
            <p:ph idx="1"/>
          </p:nvPr>
        </p:nvSpPr>
        <p:spPr>
          <a:xfrm>
            <a:off x="5720080" y="327660"/>
            <a:ext cx="8178800" cy="7023736"/>
          </a:xfrm>
        </p:spPr>
        <p:txBody>
          <a:bodyPr/>
          <a:lstStyle>
            <a:lvl1pPr>
              <a:defRPr sz="46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31521" y="1722120"/>
            <a:ext cx="4813301" cy="5629276"/>
          </a:xfrm>
        </p:spPr>
        <p:txBody>
          <a:bodyPr/>
          <a:lstStyle>
            <a:lvl1pPr marL="0" indent="0">
              <a:buNone/>
              <a:defRPr sz="2000"/>
            </a:lvl1pPr>
            <a:lvl2pPr marL="653110" indent="0">
              <a:buNone/>
              <a:defRPr sz="1700"/>
            </a:lvl2pPr>
            <a:lvl3pPr marL="1306220" indent="0">
              <a:buNone/>
              <a:defRPr sz="1400"/>
            </a:lvl3pPr>
            <a:lvl4pPr marL="1959331" indent="0">
              <a:buNone/>
              <a:defRPr sz="1300"/>
            </a:lvl4pPr>
            <a:lvl5pPr marL="2612441" indent="0">
              <a:buNone/>
              <a:defRPr sz="1300"/>
            </a:lvl5pPr>
            <a:lvl6pPr marL="3265551" indent="0">
              <a:buNone/>
              <a:defRPr sz="1300"/>
            </a:lvl6pPr>
            <a:lvl7pPr marL="3918661" indent="0">
              <a:buNone/>
              <a:defRPr sz="1300"/>
            </a:lvl7pPr>
            <a:lvl8pPr marL="4571771" indent="0">
              <a:buNone/>
              <a:defRPr sz="1300"/>
            </a:lvl8pPr>
            <a:lvl9pPr marL="5224882"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1" y="5760720"/>
            <a:ext cx="8778240" cy="680086"/>
          </a:xfrm>
        </p:spPr>
        <p:txBody>
          <a:bodyPr anchor="b"/>
          <a:lstStyle>
            <a:lvl1pPr algn="l">
              <a:defRPr sz="2900" b="1"/>
            </a:lvl1pPr>
          </a:lstStyle>
          <a:p>
            <a:r>
              <a:rPr lang="en-US" smtClean="0"/>
              <a:t>Click to edit Master title style</a:t>
            </a:r>
            <a:endParaRPr lang="en-US"/>
          </a:p>
        </p:txBody>
      </p:sp>
      <p:sp>
        <p:nvSpPr>
          <p:cNvPr id="3" name="Picture Placeholder 2"/>
          <p:cNvSpPr>
            <a:spLocks noGrp="1"/>
          </p:cNvSpPr>
          <p:nvPr>
            <p:ph type="pic" idx="1"/>
          </p:nvPr>
        </p:nvSpPr>
        <p:spPr>
          <a:xfrm>
            <a:off x="2867661" y="735330"/>
            <a:ext cx="8778240" cy="4937760"/>
          </a:xfrm>
        </p:spPr>
        <p:txBody>
          <a:bodyPr/>
          <a:lstStyle>
            <a:lvl1pPr marL="0" indent="0">
              <a:buNone/>
              <a:defRPr sz="4600"/>
            </a:lvl1pPr>
            <a:lvl2pPr marL="653110" indent="0">
              <a:buNone/>
              <a:defRPr sz="4000"/>
            </a:lvl2pPr>
            <a:lvl3pPr marL="1306220" indent="0">
              <a:buNone/>
              <a:defRPr sz="3400"/>
            </a:lvl3pPr>
            <a:lvl4pPr marL="1959331" indent="0">
              <a:buNone/>
              <a:defRPr sz="2900"/>
            </a:lvl4pPr>
            <a:lvl5pPr marL="2612441" indent="0">
              <a:buNone/>
              <a:defRPr sz="2900"/>
            </a:lvl5pPr>
            <a:lvl6pPr marL="3265551" indent="0">
              <a:buNone/>
              <a:defRPr sz="2900"/>
            </a:lvl6pPr>
            <a:lvl7pPr marL="3918661" indent="0">
              <a:buNone/>
              <a:defRPr sz="2900"/>
            </a:lvl7pPr>
            <a:lvl8pPr marL="4571771" indent="0">
              <a:buNone/>
              <a:defRPr sz="2900"/>
            </a:lvl8pPr>
            <a:lvl9pPr marL="5224882" indent="0">
              <a:buNone/>
              <a:defRPr sz="2900"/>
            </a:lvl9pPr>
          </a:lstStyle>
          <a:p>
            <a:endParaRPr lang="en-US"/>
          </a:p>
        </p:txBody>
      </p:sp>
      <p:sp>
        <p:nvSpPr>
          <p:cNvPr id="4" name="Text Placeholder 3"/>
          <p:cNvSpPr>
            <a:spLocks noGrp="1"/>
          </p:cNvSpPr>
          <p:nvPr>
            <p:ph type="body" sz="half" idx="2"/>
          </p:nvPr>
        </p:nvSpPr>
        <p:spPr>
          <a:xfrm>
            <a:off x="2867661" y="6440806"/>
            <a:ext cx="8778240" cy="965834"/>
          </a:xfrm>
        </p:spPr>
        <p:txBody>
          <a:bodyPr/>
          <a:lstStyle>
            <a:lvl1pPr marL="0" indent="0">
              <a:buNone/>
              <a:defRPr sz="2000"/>
            </a:lvl1pPr>
            <a:lvl2pPr marL="653110" indent="0">
              <a:buNone/>
              <a:defRPr sz="1700"/>
            </a:lvl2pPr>
            <a:lvl3pPr marL="1306220" indent="0">
              <a:buNone/>
              <a:defRPr sz="1400"/>
            </a:lvl3pPr>
            <a:lvl4pPr marL="1959331" indent="0">
              <a:buNone/>
              <a:defRPr sz="1300"/>
            </a:lvl4pPr>
            <a:lvl5pPr marL="2612441" indent="0">
              <a:buNone/>
              <a:defRPr sz="1300"/>
            </a:lvl5pPr>
            <a:lvl6pPr marL="3265551" indent="0">
              <a:buNone/>
              <a:defRPr sz="1300"/>
            </a:lvl6pPr>
            <a:lvl7pPr marL="3918661" indent="0">
              <a:buNone/>
              <a:defRPr sz="1300"/>
            </a:lvl7pPr>
            <a:lvl8pPr marL="4571771" indent="0">
              <a:buNone/>
              <a:defRPr sz="1300"/>
            </a:lvl8pPr>
            <a:lvl9pPr marL="5224882"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040" y="329566"/>
            <a:ext cx="3291840" cy="702183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1520" y="329566"/>
            <a:ext cx="9631680" cy="702183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6"/>
            <a:ext cx="13167360" cy="1371600"/>
          </a:xfrm>
          <a:prstGeom prst="rect">
            <a:avLst/>
          </a:prstGeom>
        </p:spPr>
        <p:txBody>
          <a:bodyPr vert="horz" lIns="130622" tIns="65311" rIns="130622" bIns="6531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731520" y="1920240"/>
            <a:ext cx="13167360" cy="5431156"/>
          </a:xfrm>
          <a:prstGeom prst="rect">
            <a:avLst/>
          </a:prstGeom>
        </p:spPr>
        <p:txBody>
          <a:bodyPr vert="horz" lIns="130622" tIns="65311" rIns="130622" bIns="653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731520" y="7627621"/>
            <a:ext cx="3413760" cy="438150"/>
          </a:xfrm>
          <a:prstGeom prst="rect">
            <a:avLst/>
          </a:prstGeom>
        </p:spPr>
        <p:txBody>
          <a:bodyPr vert="horz" lIns="130622" tIns="65311" rIns="130622" bIns="65311" rtlCol="0" anchor="ctr"/>
          <a:lstStyle>
            <a:lvl1pPr algn="l">
              <a:defRPr sz="1700">
                <a:solidFill>
                  <a:schemeClr val="tx1">
                    <a:tint val="75000"/>
                  </a:schemeClr>
                </a:solidFill>
              </a:defRPr>
            </a:lvl1pPr>
          </a:lstStyle>
          <a:p>
            <a:fld id="{1D8BD707-D9CF-40AE-B4C6-C98DA3205C09}" type="datetimeFigureOut">
              <a:rPr lang="en-US" smtClean="0"/>
              <a:pPr/>
              <a:t>2/28/2017</a:t>
            </a:fld>
            <a:endParaRPr lang="en-US"/>
          </a:p>
        </p:txBody>
      </p:sp>
      <p:sp>
        <p:nvSpPr>
          <p:cNvPr id="5" name="Footer Placeholder 4"/>
          <p:cNvSpPr>
            <a:spLocks noGrp="1"/>
          </p:cNvSpPr>
          <p:nvPr>
            <p:ph type="ftr" sz="quarter" idx="3"/>
          </p:nvPr>
        </p:nvSpPr>
        <p:spPr>
          <a:xfrm>
            <a:off x="4998720" y="7627621"/>
            <a:ext cx="4632960" cy="438150"/>
          </a:xfrm>
          <a:prstGeom prst="rect">
            <a:avLst/>
          </a:prstGeom>
        </p:spPr>
        <p:txBody>
          <a:bodyPr vert="horz" lIns="130622" tIns="65311" rIns="130622" bIns="65311" rtlCol="0" anchor="ctr"/>
          <a:lstStyle>
            <a:lvl1pPr algn="ctr">
              <a:defRPr sz="1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85120" y="7627621"/>
            <a:ext cx="3413760" cy="438150"/>
          </a:xfrm>
          <a:prstGeom prst="rect">
            <a:avLst/>
          </a:prstGeom>
        </p:spPr>
        <p:txBody>
          <a:bodyPr vert="horz" lIns="130622" tIns="65311" rIns="130622" bIns="65311" rtlCol="0" anchor="ctr"/>
          <a:lstStyle>
            <a:lvl1pPr algn="r">
              <a:defRPr sz="17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306220" rtl="0" eaLnBrk="1" latinLnBrk="0" hangingPunct="1">
        <a:spcBef>
          <a:spcPct val="0"/>
        </a:spcBef>
        <a:buNone/>
        <a:defRPr sz="6300" kern="1200">
          <a:solidFill>
            <a:schemeClr val="tx1"/>
          </a:solidFill>
          <a:latin typeface="+mj-lt"/>
          <a:ea typeface="+mj-ea"/>
          <a:cs typeface="+mj-cs"/>
        </a:defRPr>
      </a:lvl1pPr>
    </p:titleStyle>
    <p:bodyStyle>
      <a:lvl1pPr marL="489833" indent="-489833" algn="l" defTabSz="1306220"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61304" indent="-408194" algn="l" defTabSz="130622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32776" indent="-326555" algn="l" defTabSz="130622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85886"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4pPr>
      <a:lvl5pPr marL="2938996"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5pPr>
      <a:lvl6pPr marL="3592106"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9pPr>
    </p:bodyStyle>
    <p:other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hdphoto" Target="../media/hdphoto3.wdp"/><Relationship Id="rId7"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1.png"/><Relationship Id="rId5" Type="http://schemas.microsoft.com/office/2007/relationships/hdphoto" Target="../media/hdphoto4.wdp"/><Relationship Id="rId4" Type="http://schemas.openxmlformats.org/officeDocument/2006/relationships/image" Target="../media/image10.jpeg"/><Relationship Id="rId9" Type="http://schemas.microsoft.com/office/2007/relationships/hdphoto" Target="../media/hdphoto5.wdp"/></Relationships>
</file>

<file path=ppt/slides/_rels/slide11.xml.rels><?xml version="1.0" encoding="UTF-8" standalone="yes"?>
<Relationships xmlns="http://schemas.openxmlformats.org/package/2006/relationships"><Relationship Id="rId8" Type="http://schemas.microsoft.com/office/2007/relationships/hdphoto" Target="../media/hdphoto7.wdp"/><Relationship Id="rId3" Type="http://schemas.microsoft.com/office/2007/relationships/hdphoto" Target="../media/hdphoto6.wdp"/><Relationship Id="rId7" Type="http://schemas.openxmlformats.org/officeDocument/2006/relationships/image" Target="../media/image17.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5.gif"/><Relationship Id="rId9"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533400"/>
            <a:ext cx="15773400" cy="9220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0" y="3581400"/>
            <a:ext cx="14630400" cy="809006"/>
          </a:xfrm>
          <a:prstGeom prst="rect">
            <a:avLst/>
          </a:prstGeom>
          <a:noFill/>
        </p:spPr>
        <p:txBody>
          <a:bodyPr wrap="square" lIns="130622" tIns="65311" rIns="130622" bIns="65311" rtlCol="0">
            <a:spAutoFit/>
          </a:bodyPr>
          <a:lstStyle/>
          <a:p>
            <a:pPr algn="ctr"/>
            <a:r>
              <a:rPr lang="en-US" sz="4400" b="1" dirty="0" smtClean="0">
                <a:solidFill>
                  <a:srgbClr val="FFFF66"/>
                </a:solidFill>
                <a:effectLst>
                  <a:glow rad="139700">
                    <a:schemeClr val="tx1">
                      <a:alpha val="78000"/>
                    </a:schemeClr>
                  </a:glow>
                  <a:outerShdw blurRad="38100" dist="38100" dir="2700000" algn="tl">
                    <a:srgbClr val="000000">
                      <a:alpha val="43137"/>
                    </a:srgbClr>
                  </a:outerShdw>
                </a:effectLst>
                <a:latin typeface="Rockwell" panose="02060603020205020403" pitchFamily="18" charset="0"/>
              </a:rPr>
              <a:t>The Life of a Star</a:t>
            </a:r>
            <a:endParaRPr lang="en-US" sz="4400" b="1" dirty="0">
              <a:solidFill>
                <a:srgbClr val="FFFF66"/>
              </a:solidFill>
              <a:effectLst>
                <a:glow rad="139700">
                  <a:schemeClr val="tx1">
                    <a:alpha val="78000"/>
                  </a:schemeClr>
                </a:glow>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331184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rip through spac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168" y="0"/>
            <a:ext cx="14630400" cy="8229600"/>
          </a:xfrm>
          <a:prstGeom prst="rect">
            <a:avLst/>
          </a:prstGeom>
        </p:spPr>
      </p:pic>
      <p:sp>
        <p:nvSpPr>
          <p:cNvPr id="4" name="TextBox 3"/>
          <p:cNvSpPr txBox="1"/>
          <p:nvPr/>
        </p:nvSpPr>
        <p:spPr>
          <a:xfrm>
            <a:off x="2530532" y="2856217"/>
            <a:ext cx="9525000" cy="2517166"/>
          </a:xfrm>
          <a:prstGeom prst="rect">
            <a:avLst/>
          </a:prstGeom>
          <a:noFill/>
        </p:spPr>
        <p:txBody>
          <a:bodyPr wrap="square" lIns="130622" tIns="65311" rIns="130622" bIns="65311" rtlCol="0">
            <a:spAutoFit/>
          </a:bodyPr>
          <a:lstStyle/>
          <a:p>
            <a:pPr algn="just"/>
            <a:r>
              <a:rPr lang="en-US" sz="3100" b="1" dirty="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The </a:t>
            </a:r>
            <a:r>
              <a:rPr lang="en-US" sz="3100" b="1" dirty="0" err="1" smtClean="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Turko</a:t>
            </a:r>
            <a:r>
              <a:rPr lang="en-US" sz="3100" b="1" dirty="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 </a:t>
            </a:r>
            <a:r>
              <a:rPr lang="en-US" sz="3100" b="1" dirty="0" smtClean="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Tatar </a:t>
            </a:r>
            <a:r>
              <a:rPr lang="en-US" sz="3100" b="1" dirty="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tribe </a:t>
            </a:r>
            <a:r>
              <a:rPr lang="en-US" sz="3100" b="1" dirty="0" smtClean="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believed </a:t>
            </a:r>
            <a:r>
              <a:rPr lang="en-US" sz="3100" b="1" dirty="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that the world was naturally bright. But, in order to give his children a peaceful night’s sleep, they believed that God covered the world each night with a tent. The nighttime stars </a:t>
            </a:r>
            <a:r>
              <a:rPr lang="en-US" sz="3100" b="1" dirty="0" smtClean="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were </a:t>
            </a:r>
            <a:r>
              <a:rPr lang="en-US" sz="3100" b="1" dirty="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simply holes in the </a:t>
            </a:r>
            <a:r>
              <a:rPr lang="en-US" sz="3100" b="1" dirty="0" smtClean="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fabric. </a:t>
            </a:r>
            <a:r>
              <a:rPr lang="en-US" sz="3100" b="1" dirty="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After all, it is a very old tent</a:t>
            </a:r>
            <a:r>
              <a:rPr lang="en-US" sz="3100" b="1" dirty="0" smtClean="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rPr>
              <a:t>.</a:t>
            </a:r>
            <a:endParaRPr lang="en-US" sz="3100" b="1" dirty="0">
              <a:solidFill>
                <a:srgbClr val="FFFF66"/>
              </a:solidFill>
              <a:effectLst>
                <a:glow rad="139700">
                  <a:schemeClr val="tx1">
                    <a:alpha val="78000"/>
                  </a:schemeClr>
                </a:glow>
                <a:outerShdw blurRad="38100" dist="38100" dir="2700000" algn="tl">
                  <a:srgbClr val="000000">
                    <a:alpha val="43137"/>
                  </a:srgbClr>
                </a:outerShdw>
              </a:effectLst>
              <a:latin typeface="Footlight MT Light" panose="0204060206030A020304" pitchFamily="18" charset="0"/>
            </a:endParaRPr>
          </a:p>
        </p:txBody>
      </p:sp>
      <p:sp>
        <p:nvSpPr>
          <p:cNvPr id="5" name="Rectangle 4"/>
          <p:cNvSpPr/>
          <p:nvPr/>
        </p:nvSpPr>
        <p:spPr>
          <a:xfrm>
            <a:off x="-533400" y="-533400"/>
            <a:ext cx="15773400" cy="9220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0092287"/>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2500"/>
                                        <p:tgtEl>
                                          <p:spTgt spid="5"/>
                                        </p:tgtEl>
                                      </p:cBhvr>
                                    </p:animEffect>
                                    <p:set>
                                      <p:cBhvr>
                                        <p:cTn id="7" dur="1" fill="hold">
                                          <p:stCondLst>
                                            <p:cond delay="2499"/>
                                          </p:stCondLst>
                                        </p:cTn>
                                        <p:tgtEl>
                                          <p:spTgt spid="5"/>
                                        </p:tgtEl>
                                        <p:attrNameLst>
                                          <p:attrName>style.visibility</p:attrName>
                                        </p:attrNameLst>
                                      </p:cBhvr>
                                      <p:to>
                                        <p:strVal val="hidden"/>
                                      </p:to>
                                    </p:set>
                                  </p:childTnLst>
                                </p:cTn>
                              </p:par>
                            </p:childTnLst>
                          </p:cTn>
                        </p:par>
                        <p:par>
                          <p:cTn id="8" fill="hold">
                            <p:stCondLst>
                              <p:cond delay="2500"/>
                            </p:stCondLst>
                            <p:childTnLst>
                              <p:par>
                                <p:cTn id="9" presetID="1" presetClass="mediacall" presetSubtype="0" fill="hold" nodeType="afterEffect">
                                  <p:stCondLst>
                                    <p:cond delay="0"/>
                                  </p:stCondLst>
                                  <p:childTnLst>
                                    <p:cmd type="call" cmd="playFrom(0.0)">
                                      <p:cBhvr>
                                        <p:cTn id="10" dur="110897" fill="hold"/>
                                        <p:tgtEl>
                                          <p:spTgt spid="2"/>
                                        </p:tgtEl>
                                      </p:cBhvr>
                                    </p:cmd>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20000" fill="hold"/>
                                        <p:tgtEl>
                                          <p:spTgt spid="4"/>
                                        </p:tgtEl>
                                        <p:attrNameLst>
                                          <p:attrName>ppt_w</p:attrName>
                                        </p:attrNameLst>
                                      </p:cBhvr>
                                      <p:tavLst>
                                        <p:tav tm="0">
                                          <p:val>
                                            <p:fltVal val="0"/>
                                          </p:val>
                                        </p:tav>
                                        <p:tav tm="100000">
                                          <p:val>
                                            <p:strVal val="#ppt_w"/>
                                          </p:val>
                                        </p:tav>
                                      </p:tavLst>
                                    </p:anim>
                                    <p:anim calcmode="lin" valueType="num">
                                      <p:cBhvr>
                                        <p:cTn id="16" dur="20000" fill="hold"/>
                                        <p:tgtEl>
                                          <p:spTgt spid="4"/>
                                        </p:tgtEl>
                                        <p:attrNameLst>
                                          <p:attrName>ppt_h</p:attrName>
                                        </p:attrNameLst>
                                      </p:cBhvr>
                                      <p:tavLst>
                                        <p:tav tm="0">
                                          <p:val>
                                            <p:fltVal val="0"/>
                                          </p:val>
                                        </p:tav>
                                        <p:tav tm="100000">
                                          <p:val>
                                            <p:strVal val="#ppt_h"/>
                                          </p:val>
                                        </p:tav>
                                      </p:tavLst>
                                    </p:anim>
                                    <p:animEffect transition="in" filter="fade">
                                      <p:cBhvr>
                                        <p:cTn id="17" dur="20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video>
              <p:cMediaNode vol="80000" mute="1">
                <p:cTn id="23" repeatCount="indefinite" fill="hold" display="0">
                  <p:stCondLst>
                    <p:cond delay="indefinite"/>
                  </p:stCondLst>
                </p:cTn>
                <p:tgtEl>
                  <p:spTgt spid="2"/>
                </p:tgtEl>
              </p:cMediaNode>
            </p:video>
          </p:childTnLst>
        </p:cTn>
      </p:par>
    </p:tnLst>
    <p:bldLst>
      <p:bldP spid="4" grpId="0"/>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namendolare\Desktop\Outofthisworld_2-1920x1200.jpg"/>
          <p:cNvPicPr>
            <a:picLocks noChangeAspect="1" noChangeArrowheads="1"/>
          </p:cNvPicPr>
          <p:nvPr/>
        </p:nvPicPr>
        <p:blipFill rotWithShape="1">
          <a:blip r:embed="rId2">
            <a:extLst>
              <a:ext uri="{28A0092B-C50C-407E-A947-70E740481C1C}">
                <a14:useLocalDpi xmlns:a14="http://schemas.microsoft.com/office/drawing/2010/main" val="0"/>
              </a:ext>
            </a:extLst>
          </a:blip>
          <a:srcRect l="4616" r="4616"/>
          <a:stretch/>
        </p:blipFill>
        <p:spPr bwMode="auto">
          <a:xfrm rot="16200000">
            <a:off x="3194843" y="-3205957"/>
            <a:ext cx="8240713" cy="14630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7696200"/>
            <a:ext cx="14478000" cy="430887"/>
          </a:xfrm>
          <a:prstGeom prst="rect">
            <a:avLst/>
          </a:prstGeom>
          <a:noFill/>
        </p:spPr>
        <p:txBody>
          <a:bodyPr wrap="square" rtlCol="0">
            <a:spAutoFit/>
          </a:bodyPr>
          <a:lstStyle/>
          <a:p>
            <a:pPr algn="r"/>
            <a:r>
              <a:rPr lang="en-US" sz="2200" b="1" dirty="0">
                <a:solidFill>
                  <a:schemeClr val="bg1">
                    <a:lumMod val="75000"/>
                  </a:schemeClr>
                </a:solidFill>
                <a:latin typeface="Candara" panose="020E0502030303020204" pitchFamily="34" charset="0"/>
              </a:rPr>
              <a:t>A </a:t>
            </a:r>
            <a:r>
              <a:rPr lang="en-US" sz="2200" b="1" dirty="0" smtClean="0">
                <a:solidFill>
                  <a:schemeClr val="bg1">
                    <a:lumMod val="75000"/>
                  </a:schemeClr>
                </a:solidFill>
                <a:latin typeface="Candara" panose="020E0502030303020204" pitchFamily="34" charset="0"/>
              </a:rPr>
              <a:t>Stellar Cloud (Hubble, </a:t>
            </a:r>
            <a:r>
              <a:rPr lang="en-US" sz="2200" b="1" dirty="0" smtClean="0">
                <a:solidFill>
                  <a:schemeClr val="bg1">
                    <a:lumMod val="75000"/>
                  </a:schemeClr>
                </a:solidFill>
                <a:latin typeface="Narkisim" panose="020E0502050101010101" pitchFamily="34" charset="-79"/>
                <a:cs typeface="Narkisim" panose="020E0502050101010101" pitchFamily="34" charset="-79"/>
              </a:rPr>
              <a:t>2012</a:t>
            </a:r>
            <a:r>
              <a:rPr lang="en-US" sz="2200" b="1" dirty="0" smtClean="0">
                <a:solidFill>
                  <a:schemeClr val="bg1">
                    <a:lumMod val="75000"/>
                  </a:schemeClr>
                </a:solidFill>
                <a:latin typeface="Candara" panose="020E0502030303020204" pitchFamily="34" charset="0"/>
              </a:rPr>
              <a:t>)</a:t>
            </a:r>
            <a:endParaRPr lang="en-US" sz="2200" b="1" dirty="0">
              <a:solidFill>
                <a:schemeClr val="bg1">
                  <a:lumMod val="75000"/>
                </a:schemeClr>
              </a:solidFill>
              <a:latin typeface="Candara" panose="020E0502030303020204" pitchFamily="34" charset="0"/>
            </a:endParaRPr>
          </a:p>
        </p:txBody>
      </p:sp>
      <p:sp>
        <p:nvSpPr>
          <p:cNvPr id="2" name="AutoShape 2" descr="https://www.pamono.com/media/library/cache/2014/12/Outofthisworld_2-1920x12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18972609"/>
      </p:ext>
    </p:extLst>
  </p:cSld>
  <p:clrMapOvr>
    <a:masterClrMapping/>
  </p:clrMapOvr>
  <mc:AlternateContent xmlns:mc="http://schemas.openxmlformats.org/markup-compatibility/2006" xmlns:p14="http://schemas.microsoft.com/office/powerpoint/2010/main">
    <mc:Choice Requires="p14">
      <p:transition spd="slow" p14:dur="5000">
        <p:fade thruBlk="1"/>
      </p:transition>
    </mc:Choice>
    <mc:Fallback xmlns="">
      <p:transition spd="slow">
        <p:fade thruBlk="1"/>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4.bp.blogspot.com/-rFuwv-yius8/USZI4ltF8VI/AAAAAAAAGEQ/X88VGMmlMHs/s1600/Asteroi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533400"/>
            <a:ext cx="3276600" cy="332462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657600" y="228600"/>
            <a:ext cx="5715000" cy="1015663"/>
          </a:xfrm>
          <a:prstGeom prst="rect">
            <a:avLst/>
          </a:prstGeom>
          <a:noFill/>
        </p:spPr>
        <p:txBody>
          <a:bodyPr wrap="square" rtlCol="0">
            <a:spAutoFit/>
          </a:bodyPr>
          <a:lstStyle/>
          <a:p>
            <a:pPr algn="ctr"/>
            <a:r>
              <a:rPr lang="en-US" sz="3000" b="1" dirty="0" smtClean="0">
                <a:solidFill>
                  <a:schemeClr val="bg1">
                    <a:lumMod val="95000"/>
                  </a:schemeClr>
                </a:solidFill>
                <a:latin typeface="Candara" panose="020E0502030303020204" pitchFamily="34" charset="0"/>
              </a:rPr>
              <a:t>Asteroids, Meteors, Comets</a:t>
            </a:r>
          </a:p>
          <a:p>
            <a:pPr algn="ctr"/>
            <a:r>
              <a:rPr lang="en-US" sz="3000" b="1" dirty="0" smtClean="0">
                <a:solidFill>
                  <a:schemeClr val="bg1">
                    <a:lumMod val="95000"/>
                  </a:schemeClr>
                </a:solidFill>
                <a:latin typeface="Candara" panose="020E0502030303020204" pitchFamily="34" charset="0"/>
              </a:rPr>
              <a:t>“space rocks”</a:t>
            </a:r>
            <a:endParaRPr lang="en-US" sz="3000" b="1" dirty="0">
              <a:solidFill>
                <a:schemeClr val="bg1">
                  <a:lumMod val="95000"/>
                </a:schemeClr>
              </a:solidFill>
              <a:latin typeface="Candara" panose="020E0502030303020204" pitchFamily="34" charset="0"/>
            </a:endParaRPr>
          </a:p>
        </p:txBody>
      </p:sp>
    </p:spTree>
    <p:extLst>
      <p:ext uri="{BB962C8B-B14F-4D97-AF65-F5344CB8AC3E}">
        <p14:creationId xmlns:p14="http://schemas.microsoft.com/office/powerpoint/2010/main" val="4285025437"/>
      </p:ext>
    </p:extLst>
  </p:cSld>
  <p:clrMapOvr>
    <a:masterClrMapping/>
  </p:clrMapOvr>
  <mc:AlternateContent xmlns:mc="http://schemas.openxmlformats.org/markup-compatibility/2006" xmlns:p14="http://schemas.microsoft.com/office/powerpoint/2010/main">
    <mc:Choice Requires="p14">
      <p:transition spd="slow" p14:dur="4000">
        <p:fade thruBlk="1"/>
      </p:transition>
    </mc:Choice>
    <mc:Fallback xmlns="">
      <p:transition spd="slow">
        <p:fade thruBlk="1"/>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556337"/>
            <a:ext cx="5715000" cy="1015663"/>
          </a:xfrm>
          <a:prstGeom prst="rect">
            <a:avLst/>
          </a:prstGeom>
          <a:noFill/>
        </p:spPr>
        <p:txBody>
          <a:bodyPr wrap="square" rtlCol="0">
            <a:spAutoFit/>
          </a:bodyPr>
          <a:lstStyle/>
          <a:p>
            <a:pPr algn="ctr"/>
            <a:r>
              <a:rPr lang="en-US" sz="3000" b="1" dirty="0" smtClean="0">
                <a:solidFill>
                  <a:schemeClr val="bg1">
                    <a:lumMod val="95000"/>
                  </a:schemeClr>
                </a:solidFill>
                <a:latin typeface="Candara" panose="020E0502030303020204" pitchFamily="34" charset="0"/>
              </a:rPr>
              <a:t>Planets and Moons</a:t>
            </a:r>
          </a:p>
          <a:p>
            <a:pPr algn="ctr"/>
            <a:r>
              <a:rPr lang="en-US" sz="3000" b="1" dirty="0" smtClean="0">
                <a:solidFill>
                  <a:schemeClr val="bg1">
                    <a:lumMod val="95000"/>
                  </a:schemeClr>
                </a:solidFill>
                <a:latin typeface="Candara" panose="020E0502030303020204" pitchFamily="34" charset="0"/>
              </a:rPr>
              <a:t>“enough gravity to be round”</a:t>
            </a:r>
            <a:endParaRPr lang="en-US" sz="3000" b="1" dirty="0">
              <a:solidFill>
                <a:schemeClr val="bg1">
                  <a:lumMod val="95000"/>
                </a:schemeClr>
              </a:solidFill>
              <a:latin typeface="Candara" panose="020E0502030303020204" pitchFamily="34" charset="0"/>
            </a:endParaRPr>
          </a:p>
        </p:txBody>
      </p:sp>
      <p:pic>
        <p:nvPicPr>
          <p:cNvPr id="10" name="Picture 2" descr="http://4.bp.blogspot.com/-rFuwv-yius8/USZI4ltF8VI/AAAAAAAAGEQ/X88VGMmlMHs/s1600/Asteroid.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a:stretch>
            <a:fillRect/>
          </a:stretch>
        </p:blipFill>
        <p:spPr bwMode="auto">
          <a:xfrm>
            <a:off x="4800600" y="533400"/>
            <a:ext cx="3276600" cy="332462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657600" y="228600"/>
            <a:ext cx="5715000" cy="1015663"/>
          </a:xfrm>
          <a:prstGeom prst="rect">
            <a:avLst/>
          </a:prstGeom>
          <a:noFill/>
        </p:spPr>
        <p:txBody>
          <a:bodyPr wrap="square" rtlCol="0">
            <a:spAutoFit/>
          </a:bodyPr>
          <a:lstStyle/>
          <a:p>
            <a:pPr algn="ctr"/>
            <a:r>
              <a:rPr lang="en-US" sz="3000" b="1" dirty="0" smtClean="0">
                <a:solidFill>
                  <a:schemeClr val="bg1">
                    <a:lumMod val="75000"/>
                  </a:schemeClr>
                </a:solidFill>
                <a:latin typeface="Candara" panose="020E0502030303020204" pitchFamily="34" charset="0"/>
              </a:rPr>
              <a:t>Asteroids, Meteors, Comets</a:t>
            </a:r>
          </a:p>
          <a:p>
            <a:pPr algn="ctr"/>
            <a:r>
              <a:rPr lang="en-US" sz="3000" b="1" dirty="0" smtClean="0">
                <a:solidFill>
                  <a:schemeClr val="bg1">
                    <a:lumMod val="75000"/>
                  </a:schemeClr>
                </a:solidFill>
                <a:latin typeface="Candara" panose="020E0502030303020204" pitchFamily="34" charset="0"/>
              </a:rPr>
              <a:t>“space rocks”</a:t>
            </a:r>
            <a:endParaRPr lang="en-US" sz="3000" b="1" dirty="0">
              <a:solidFill>
                <a:schemeClr val="bg1">
                  <a:lumMod val="75000"/>
                </a:schemeClr>
              </a:solidFill>
              <a:latin typeface="Candara" panose="020E0502030303020204" pitchFamily="34" charset="0"/>
            </a:endParaRPr>
          </a:p>
        </p:txBody>
      </p:sp>
      <p:pic>
        <p:nvPicPr>
          <p:cNvPr id="7" name="Picture 6" descr="http://www.bestpaper.ru/Space/Planets-and-Moons/Earth-and-Moon-from-Space.jpg"/>
          <p:cNvPicPr>
            <a:picLocks noChangeAspect="1" noChangeArrowheads="1"/>
          </p:cNvPicPr>
          <p:nvPr/>
        </p:nvPicPr>
        <p:blipFill rotWithShape="1">
          <a:blip r:embed="rId4" cstate="print">
            <a:clrChange>
              <a:clrFrom>
                <a:srgbClr val="010101"/>
              </a:clrFrom>
              <a:clrTo>
                <a:srgbClr val="010101">
                  <a:alpha val="0"/>
                </a:srgbClr>
              </a:clrTo>
            </a:clrChange>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rcRect b="6458"/>
          <a:stretch/>
        </p:blipFill>
        <p:spPr bwMode="auto">
          <a:xfrm>
            <a:off x="-1" y="4367212"/>
            <a:ext cx="5505449" cy="386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02543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4.bp.blogspot.com/-rFuwv-yius8/USZI4ltF8VI/AAAAAAAAGEQ/X88VGMmlMHs/s1600/Asteroid.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a:stretch>
            <a:fillRect/>
          </a:stretch>
        </p:blipFill>
        <p:spPr bwMode="auto">
          <a:xfrm>
            <a:off x="4800600" y="533400"/>
            <a:ext cx="3276600" cy="332462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nasa.gov/sites/default/files/jan_7_x_flare_1600-304.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15400" y="2838449"/>
            <a:ext cx="5391151" cy="539115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657600" y="228600"/>
            <a:ext cx="5715000" cy="1015663"/>
          </a:xfrm>
          <a:prstGeom prst="rect">
            <a:avLst/>
          </a:prstGeom>
          <a:noFill/>
        </p:spPr>
        <p:txBody>
          <a:bodyPr wrap="square" rtlCol="0">
            <a:spAutoFit/>
          </a:bodyPr>
          <a:lstStyle/>
          <a:p>
            <a:pPr algn="ctr"/>
            <a:r>
              <a:rPr lang="en-US" sz="3000" b="1" dirty="0" smtClean="0">
                <a:solidFill>
                  <a:schemeClr val="bg1">
                    <a:lumMod val="65000"/>
                  </a:schemeClr>
                </a:solidFill>
                <a:latin typeface="Candara" panose="020E0502030303020204" pitchFamily="34" charset="0"/>
              </a:rPr>
              <a:t>Asteroids, Meteors, Comets</a:t>
            </a:r>
          </a:p>
          <a:p>
            <a:pPr algn="ctr"/>
            <a:r>
              <a:rPr lang="en-US" sz="3000" b="1" dirty="0" smtClean="0">
                <a:solidFill>
                  <a:schemeClr val="bg1">
                    <a:lumMod val="65000"/>
                  </a:schemeClr>
                </a:solidFill>
                <a:latin typeface="Candara" panose="020E0502030303020204" pitchFamily="34" charset="0"/>
              </a:rPr>
              <a:t>“space rocks”</a:t>
            </a:r>
            <a:endParaRPr lang="en-US" sz="3000" b="1" dirty="0">
              <a:solidFill>
                <a:schemeClr val="bg1">
                  <a:lumMod val="65000"/>
                </a:schemeClr>
              </a:solidFill>
              <a:latin typeface="Candara" panose="020E0502030303020204" pitchFamily="34" charset="0"/>
            </a:endParaRPr>
          </a:p>
        </p:txBody>
      </p:sp>
      <p:sp>
        <p:nvSpPr>
          <p:cNvPr id="9" name="TextBox 8"/>
          <p:cNvSpPr txBox="1"/>
          <p:nvPr/>
        </p:nvSpPr>
        <p:spPr>
          <a:xfrm>
            <a:off x="8534400" y="1566208"/>
            <a:ext cx="6096000" cy="1938992"/>
          </a:xfrm>
          <a:prstGeom prst="rect">
            <a:avLst/>
          </a:prstGeom>
          <a:noFill/>
        </p:spPr>
        <p:txBody>
          <a:bodyPr wrap="square" rtlCol="0">
            <a:spAutoFit/>
          </a:bodyPr>
          <a:lstStyle/>
          <a:p>
            <a:pPr algn="ctr"/>
            <a:r>
              <a:rPr lang="en-US" sz="3000" b="1" dirty="0" smtClean="0">
                <a:solidFill>
                  <a:schemeClr val="bg1">
                    <a:lumMod val="95000"/>
                  </a:schemeClr>
                </a:solidFill>
                <a:latin typeface="Candara" panose="020E0502030303020204" pitchFamily="34" charset="0"/>
              </a:rPr>
              <a:t>Stars</a:t>
            </a:r>
          </a:p>
          <a:p>
            <a:pPr algn="ctr"/>
            <a:r>
              <a:rPr lang="en-US" sz="3000" b="1" dirty="0" smtClean="0">
                <a:solidFill>
                  <a:schemeClr val="bg1">
                    <a:lumMod val="95000"/>
                  </a:schemeClr>
                </a:solidFill>
                <a:latin typeface="Candara" panose="020E0502030303020204" pitchFamily="34" charset="0"/>
              </a:rPr>
              <a:t>“so much pressure from gravity,</a:t>
            </a:r>
            <a:br>
              <a:rPr lang="en-US" sz="3000" b="1" dirty="0" smtClean="0">
                <a:solidFill>
                  <a:schemeClr val="bg1">
                    <a:lumMod val="95000"/>
                  </a:schemeClr>
                </a:solidFill>
                <a:latin typeface="Candara" panose="020E0502030303020204" pitchFamily="34" charset="0"/>
              </a:rPr>
            </a:br>
            <a:r>
              <a:rPr lang="en-US" sz="3000" b="1" dirty="0" smtClean="0">
                <a:solidFill>
                  <a:schemeClr val="bg1">
                    <a:lumMod val="95000"/>
                  </a:schemeClr>
                </a:solidFill>
                <a:latin typeface="Candara" panose="020E0502030303020204" pitchFamily="34" charset="0"/>
              </a:rPr>
              <a:t>that they get super duper hot</a:t>
            </a:r>
            <a:br>
              <a:rPr lang="en-US" sz="3000" b="1" dirty="0" smtClean="0">
                <a:solidFill>
                  <a:schemeClr val="bg1">
                    <a:lumMod val="95000"/>
                  </a:schemeClr>
                </a:solidFill>
                <a:latin typeface="Candara" panose="020E0502030303020204" pitchFamily="34" charset="0"/>
              </a:rPr>
            </a:br>
            <a:r>
              <a:rPr lang="en-US" sz="3000" b="1" dirty="0" smtClean="0">
                <a:solidFill>
                  <a:schemeClr val="bg1">
                    <a:lumMod val="95000"/>
                  </a:schemeClr>
                </a:solidFill>
                <a:latin typeface="Candara" panose="020E0502030303020204" pitchFamily="34" charset="0"/>
              </a:rPr>
              <a:t>and the atoms start to combine”</a:t>
            </a:r>
            <a:endParaRPr lang="en-US" sz="3000" b="1" dirty="0">
              <a:solidFill>
                <a:schemeClr val="bg1">
                  <a:lumMod val="95000"/>
                </a:schemeClr>
              </a:solidFill>
              <a:latin typeface="Candara" panose="020E0502030303020204" pitchFamily="34" charset="0"/>
            </a:endParaRPr>
          </a:p>
        </p:txBody>
      </p:sp>
      <p:sp>
        <p:nvSpPr>
          <p:cNvPr id="11" name="TextBox 10"/>
          <p:cNvSpPr txBox="1"/>
          <p:nvPr/>
        </p:nvSpPr>
        <p:spPr>
          <a:xfrm>
            <a:off x="0" y="3556337"/>
            <a:ext cx="5715000" cy="1015663"/>
          </a:xfrm>
          <a:prstGeom prst="rect">
            <a:avLst/>
          </a:prstGeom>
          <a:noFill/>
        </p:spPr>
        <p:txBody>
          <a:bodyPr wrap="square" rtlCol="0">
            <a:spAutoFit/>
          </a:bodyPr>
          <a:lstStyle/>
          <a:p>
            <a:pPr algn="ctr"/>
            <a:r>
              <a:rPr lang="en-US" sz="3000" b="1" dirty="0" smtClean="0">
                <a:solidFill>
                  <a:schemeClr val="bg1">
                    <a:lumMod val="65000"/>
                  </a:schemeClr>
                </a:solidFill>
                <a:latin typeface="Candara" panose="020E0502030303020204" pitchFamily="34" charset="0"/>
              </a:rPr>
              <a:t>Planets and Moons</a:t>
            </a:r>
          </a:p>
          <a:p>
            <a:pPr algn="ctr"/>
            <a:r>
              <a:rPr lang="en-US" sz="3000" b="1" dirty="0" smtClean="0">
                <a:solidFill>
                  <a:schemeClr val="bg1">
                    <a:lumMod val="65000"/>
                  </a:schemeClr>
                </a:solidFill>
                <a:latin typeface="Candara" panose="020E0502030303020204" pitchFamily="34" charset="0"/>
              </a:rPr>
              <a:t>“enough gravity to be round”</a:t>
            </a:r>
            <a:endParaRPr lang="en-US" sz="3000" b="1" dirty="0">
              <a:solidFill>
                <a:schemeClr val="bg1">
                  <a:lumMod val="65000"/>
                </a:schemeClr>
              </a:solidFill>
              <a:latin typeface="Candara" panose="020E0502030303020204" pitchFamily="34" charset="0"/>
            </a:endParaRPr>
          </a:p>
        </p:txBody>
      </p:sp>
      <p:pic>
        <p:nvPicPr>
          <p:cNvPr id="12" name="Picture 11" descr="http://www.bestpaper.ru/Space/Planets-and-Moons/Earth-and-Moon-from-Space.jpg"/>
          <p:cNvPicPr>
            <a:picLocks noChangeAspect="1" noChangeArrowheads="1"/>
          </p:cNvPicPr>
          <p:nvPr/>
        </p:nvPicPr>
        <p:blipFill rotWithShape="1">
          <a:blip r:embed="rId5" cstate="print">
            <a:clrChange>
              <a:clrFrom>
                <a:srgbClr val="010101"/>
              </a:clrFrom>
              <a:clrTo>
                <a:srgbClr val="010101">
                  <a:alpha val="0"/>
                </a:srgbClr>
              </a:clrTo>
            </a:clrChange>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b="6458"/>
          <a:stretch/>
        </p:blipFill>
        <p:spPr bwMode="auto">
          <a:xfrm>
            <a:off x="-1" y="4367212"/>
            <a:ext cx="5505449" cy="386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69665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343572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4108"/>
          <a:stretch/>
        </p:blipFill>
        <p:spPr bwMode="auto">
          <a:xfrm>
            <a:off x="2590800" y="1113500"/>
            <a:ext cx="9601200" cy="711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66800" y="1412557"/>
            <a:ext cx="2286000" cy="492443"/>
          </a:xfrm>
          <a:prstGeom prst="rect">
            <a:avLst/>
          </a:prstGeom>
          <a:noFill/>
        </p:spPr>
        <p:txBody>
          <a:bodyPr wrap="square" rtlCol="0">
            <a:spAutoFit/>
          </a:bodyPr>
          <a:lstStyle/>
          <a:p>
            <a:pPr algn="ctr"/>
            <a:r>
              <a:rPr lang="en-US" dirty="0" smtClean="0">
                <a:latin typeface="Rockwell" panose="02060603020205020403" pitchFamily="18" charset="0"/>
              </a:rPr>
              <a:t>Hydrogen</a:t>
            </a:r>
            <a:endParaRPr lang="en-US" sz="2000" i="1"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990600" y="7356157"/>
            <a:ext cx="2286000" cy="492443"/>
          </a:xfrm>
          <a:prstGeom prst="rect">
            <a:avLst/>
          </a:prstGeom>
          <a:noFill/>
        </p:spPr>
        <p:txBody>
          <a:bodyPr wrap="square" rtlCol="0">
            <a:spAutoFit/>
          </a:bodyPr>
          <a:lstStyle/>
          <a:p>
            <a:pPr algn="ctr"/>
            <a:r>
              <a:rPr lang="en-US" dirty="0" smtClean="0">
                <a:latin typeface="Rockwell" panose="02060603020205020403" pitchFamily="18" charset="0"/>
              </a:rPr>
              <a:t>Hydrogen</a:t>
            </a:r>
            <a:endParaRPr lang="en-US" sz="2000" i="1"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11201400" y="6517957"/>
            <a:ext cx="2286000" cy="492443"/>
          </a:xfrm>
          <a:prstGeom prst="rect">
            <a:avLst/>
          </a:prstGeom>
          <a:noFill/>
        </p:spPr>
        <p:txBody>
          <a:bodyPr wrap="square" rtlCol="0">
            <a:spAutoFit/>
          </a:bodyPr>
          <a:lstStyle/>
          <a:p>
            <a:pPr algn="ctr"/>
            <a:r>
              <a:rPr lang="en-US" dirty="0" smtClean="0">
                <a:latin typeface="Rockwell" panose="02060603020205020403" pitchFamily="18" charset="0"/>
              </a:rPr>
              <a:t>Helium</a:t>
            </a:r>
            <a:endParaRPr lang="en-US" i="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668000" y="4206240"/>
            <a:ext cx="2286000" cy="738664"/>
          </a:xfrm>
          <a:prstGeom prst="rect">
            <a:avLst/>
          </a:prstGeom>
          <a:noFill/>
        </p:spPr>
        <p:txBody>
          <a:bodyPr wrap="square" rtlCol="0">
            <a:spAutoFit/>
          </a:bodyPr>
          <a:lstStyle/>
          <a:p>
            <a:pPr algn="ctr"/>
            <a:r>
              <a:rPr lang="en-US" sz="4200" b="1" dirty="0" smtClean="0">
                <a:solidFill>
                  <a:srgbClr val="992C31"/>
                </a:solidFill>
                <a:latin typeface="Rockwell" panose="02060603020205020403" pitchFamily="18" charset="0"/>
              </a:rPr>
              <a:t>Energy</a:t>
            </a:r>
            <a:endParaRPr lang="en-US" sz="4200" b="1" i="1" dirty="0">
              <a:solidFill>
                <a:srgbClr val="992C3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0439400" y="1610380"/>
            <a:ext cx="2857500" cy="492443"/>
          </a:xfrm>
          <a:prstGeom prst="rect">
            <a:avLst/>
          </a:prstGeom>
          <a:noFill/>
        </p:spPr>
        <p:txBody>
          <a:bodyPr wrap="square" rtlCol="0">
            <a:spAutoFit/>
          </a:bodyPr>
          <a:lstStyle/>
          <a:p>
            <a:pPr algn="ctr"/>
            <a:r>
              <a:rPr lang="en-US" dirty="0" smtClean="0">
                <a:latin typeface="Rockwell" panose="02060603020205020403" pitchFamily="18" charset="0"/>
              </a:rPr>
              <a:t>Extra Neutron</a:t>
            </a:r>
            <a:endParaRPr lang="en-US" i="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57150" y="152400"/>
            <a:ext cx="14687550" cy="738664"/>
          </a:xfrm>
          <a:prstGeom prst="rect">
            <a:avLst/>
          </a:prstGeom>
          <a:noFill/>
        </p:spPr>
        <p:txBody>
          <a:bodyPr wrap="square" rtlCol="0">
            <a:spAutoFit/>
          </a:bodyPr>
          <a:lstStyle/>
          <a:p>
            <a:pPr algn="ctr"/>
            <a:r>
              <a:rPr lang="en-US" sz="4200" b="1" u="sng" dirty="0" smtClean="0">
                <a:latin typeface="Rockwell" panose="02060603020205020403" pitchFamily="18" charset="0"/>
              </a:rPr>
              <a:t>Fusion Inside a Star</a:t>
            </a:r>
            <a:endParaRPr lang="en-US" sz="4200" b="1" i="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902625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4637544" cy="822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descr="http://www.nasa.gov/sites/default/files/jan_7_x_flare_1600-304.jpeg"/>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8915400" y="2743200"/>
            <a:ext cx="5391151" cy="53911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www.bestpaper.ru/Space/Planets-and-Moons/Earth-and-Moon-from-Space.jpg"/>
          <p:cNvPicPr>
            <a:picLocks noChangeAspect="1" noChangeArrowheads="1"/>
          </p:cNvPicPr>
          <p:nvPr/>
        </p:nvPicPr>
        <p:blipFill rotWithShape="1">
          <a:blip r:embed="rId5" cstate="print">
            <a:clrChange>
              <a:clrFrom>
                <a:srgbClr val="010101"/>
              </a:clrFrom>
              <a:clrTo>
                <a:srgbClr val="010101">
                  <a:alpha val="0"/>
                </a:srgbClr>
              </a:clrTo>
            </a:clrChange>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b="6458"/>
          <a:stretch/>
        </p:blipFill>
        <p:spPr bwMode="auto">
          <a:xfrm>
            <a:off x="-1" y="4367212"/>
            <a:ext cx="5505449" cy="386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523069"/>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olorful shell which has an almost eye like appearance. The center shows the small central star with a blue circular area that could represent the iris. This is surrounded by an iris like area of concentric orange bands. This is surrounded by an eyelid shaped red area before the edge where plain space is shown. Background stars dot the whole image."/>
          <p:cNvPicPr>
            <a:picLocks noChangeAspect="1" noChangeArrowheads="1"/>
          </p:cNvPicPr>
          <p:nvPr/>
        </p:nvPicPr>
        <p:blipFill rotWithShape="1">
          <a:blip r:embed="rId2">
            <a:clrChange>
              <a:clrFrom>
                <a:srgbClr val="070303"/>
              </a:clrFrom>
              <a:clrTo>
                <a:srgbClr val="070303">
                  <a:alpha val="0"/>
                </a:srgbClr>
              </a:clrTo>
            </a:clrChange>
            <a:extLst>
              <a:ext uri="{BEBA8EAE-BF5A-486C-A8C5-ECC9F3942E4B}">
                <a14:imgProps xmlns:a14="http://schemas.microsoft.com/office/drawing/2010/main">
                  <a14:imgLayer r:embed="rId3">
                    <a14:imgEffect>
                      <a14:brightnessContrast bright="-22000" contrast="11000"/>
                    </a14:imgEffect>
                  </a14:imgLayer>
                </a14:imgProps>
              </a:ext>
              <a:ext uri="{28A0092B-C50C-407E-A947-70E740481C1C}">
                <a14:useLocalDpi xmlns:a14="http://schemas.microsoft.com/office/drawing/2010/main" val="0"/>
              </a:ext>
            </a:extLst>
          </a:blip>
          <a:srcRect t="7577" r="1575" b="7709"/>
          <a:stretch/>
        </p:blipFill>
        <p:spPr bwMode="auto">
          <a:xfrm>
            <a:off x="10504932" y="2971800"/>
            <a:ext cx="2677668" cy="2743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47650" y="115669"/>
            <a:ext cx="14458950" cy="630942"/>
          </a:xfrm>
          <a:prstGeom prst="rect">
            <a:avLst/>
          </a:prstGeom>
          <a:noFill/>
        </p:spPr>
        <p:txBody>
          <a:bodyPr wrap="square" rtlCol="0">
            <a:spAutoFit/>
          </a:bodyPr>
          <a:lstStyle/>
          <a:p>
            <a:r>
              <a:rPr lang="en-US" sz="3500" b="1" u="sng" dirty="0" smtClean="0">
                <a:solidFill>
                  <a:srgbClr val="E3F98D"/>
                </a:solidFill>
                <a:latin typeface="Rockwell" panose="02060603020205020403" pitchFamily="18" charset="0"/>
              </a:rPr>
              <a:t>The Life Cycle of a Star…</a:t>
            </a:r>
            <a:endParaRPr lang="en-US" sz="3500" b="1" i="1" u="sng" dirty="0">
              <a:solidFill>
                <a:srgbClr val="E3F98D"/>
              </a:solidFill>
              <a:latin typeface="Times New Roman" panose="02020603050405020304" pitchFamily="18" charset="0"/>
              <a:cs typeface="Times New Roman" panose="02020603050405020304" pitchFamily="18" charset="0"/>
            </a:endParaRPr>
          </a:p>
        </p:txBody>
      </p:sp>
      <p:sp>
        <p:nvSpPr>
          <p:cNvPr id="2" name="Rectangle 1"/>
          <p:cNvSpPr/>
          <p:nvPr/>
        </p:nvSpPr>
        <p:spPr>
          <a:xfrm>
            <a:off x="1981200" y="6934200"/>
            <a:ext cx="15240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2" descr="https://thusspokejon.files.wordpress.com/2013/01/plasma-blast.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3" name="Picture 3" descr="C:\Users\namendolare\Desktop\plasma-blast.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val="0"/>
              </a:ext>
            </a:extLst>
          </a:blip>
          <a:srcRect l="2916" t="4166" b="7084"/>
          <a:stretch/>
        </p:blipFill>
        <p:spPr bwMode="auto">
          <a:xfrm>
            <a:off x="3733800" y="3429000"/>
            <a:ext cx="1921055" cy="1756157"/>
          </a:xfrm>
          <a:prstGeom prst="rect">
            <a:avLst/>
          </a:prstGeom>
          <a:noFill/>
          <a:ln w="19050">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295400"/>
            <a:ext cx="3048000" cy="6172200"/>
          </a:xfrm>
          <a:prstGeom prst="rect">
            <a:avLst/>
          </a:prstGeom>
          <a:noFill/>
          <a:ln>
            <a:noFill/>
          </a:ln>
          <a:effectLst>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2590800" y="4270046"/>
            <a:ext cx="990600" cy="0"/>
          </a:xfrm>
          <a:prstGeom prst="straightConnector1">
            <a:avLst/>
          </a:prstGeom>
          <a:ln w="508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5127" name="Picture 7" descr="http://orig03.deviantart.net/f182/f/2012/165/7/d/red_giant_by_paulinemoss-d53gcxu.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58000" y="2819400"/>
            <a:ext cx="2931985" cy="2971800"/>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p:cNvCxnSpPr/>
          <p:nvPr/>
        </p:nvCxnSpPr>
        <p:spPr>
          <a:xfrm>
            <a:off x="5715000" y="4250996"/>
            <a:ext cx="990600" cy="0"/>
          </a:xfrm>
          <a:prstGeom prst="straightConnector1">
            <a:avLst/>
          </a:prstGeom>
          <a:ln w="508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5128" name="Picture 8"/>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6000"/>
                    </a14:imgEffect>
                  </a14:imgLayer>
                </a14:imgProps>
              </a:ext>
              <a:ext uri="{28A0092B-C50C-407E-A947-70E740481C1C}">
                <a14:useLocalDpi xmlns:a14="http://schemas.microsoft.com/office/drawing/2010/main" val="0"/>
              </a:ext>
            </a:extLst>
          </a:blip>
          <a:srcRect/>
          <a:stretch>
            <a:fillRect/>
          </a:stretch>
        </p:blipFill>
        <p:spPr bwMode="auto">
          <a:xfrm>
            <a:off x="13716000" y="4038600"/>
            <a:ext cx="486156" cy="457200"/>
          </a:xfrm>
          <a:prstGeom prst="rect">
            <a:avLst/>
          </a:prstGeom>
          <a:noFill/>
          <a:ln>
            <a:noFill/>
          </a:ln>
          <a:effectLst>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 name="Straight Arrow Connector 18"/>
          <p:cNvCxnSpPr/>
          <p:nvPr/>
        </p:nvCxnSpPr>
        <p:spPr>
          <a:xfrm>
            <a:off x="9933432" y="4307078"/>
            <a:ext cx="990600" cy="0"/>
          </a:xfrm>
          <a:prstGeom prst="straightConnector1">
            <a:avLst/>
          </a:prstGeom>
          <a:ln w="508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2504478" y="4282969"/>
            <a:ext cx="990600" cy="0"/>
          </a:xfrm>
          <a:prstGeom prst="straightConnector1">
            <a:avLst/>
          </a:prstGeom>
          <a:ln w="508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644097"/>
      </p:ext>
    </p:extLst>
  </p:cSld>
  <p:clrMapOvr>
    <a:masterClrMapping/>
  </p:clrMapOvr>
  <mc:AlternateContent xmlns:mc="http://schemas.openxmlformats.org/markup-compatibility/2006" xmlns:p14="http://schemas.microsoft.com/office/powerpoint/2010/main">
    <mc:Choice Requires="p14">
      <p:transition spd="slow" p14:dur="45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5123"/>
                                        </p:tgtEl>
                                        <p:attrNameLst>
                                          <p:attrName>style.visibility</p:attrName>
                                        </p:attrNameLst>
                                      </p:cBhvr>
                                      <p:to>
                                        <p:strVal val="visible"/>
                                      </p:to>
                                    </p:set>
                                    <p:animEffect transition="in" filter="fade">
                                      <p:cBhvr>
                                        <p:cTn id="10" dur="1000"/>
                                        <p:tgtEl>
                                          <p:spTgt spid="51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5127"/>
                                        </p:tgtEl>
                                        <p:attrNameLst>
                                          <p:attrName>style.visibility</p:attrName>
                                        </p:attrNameLst>
                                      </p:cBhvr>
                                      <p:to>
                                        <p:strVal val="visible"/>
                                      </p:to>
                                    </p:set>
                                    <p:animEffect transition="in" filter="fade">
                                      <p:cBhvr>
                                        <p:cTn id="18" dur="1000"/>
                                        <p:tgtEl>
                                          <p:spTgt spid="51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5128"/>
                                        </p:tgtEl>
                                        <p:attrNameLst>
                                          <p:attrName>style.visibility</p:attrName>
                                        </p:attrNameLst>
                                      </p:cBhvr>
                                      <p:to>
                                        <p:strVal val="visible"/>
                                      </p:to>
                                    </p:set>
                                    <p:animEffect transition="in" filter="fade">
                                      <p:cBhvr>
                                        <p:cTn id="34" dur="10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www.space-pictures.com/images/full-size/Neutron_Star.jpg"/>
          <p:cNvPicPr>
            <a:picLocks noChangeAspect="1" noChangeArrowheads="1"/>
          </p:cNvPicPr>
          <p:nvPr/>
        </p:nvPicPr>
        <p:blipFill>
          <a:blip r:embed="rId2" cstate="print">
            <a:duotone>
              <a:prstClr val="black"/>
              <a:schemeClr val="accent4">
                <a:tint val="45000"/>
                <a:satMod val="400000"/>
              </a:schemeClr>
            </a:duotone>
            <a:extLst>
              <a:ext uri="{BEBA8EAE-BF5A-486C-A8C5-ECC9F3942E4B}">
                <a14:imgProps xmlns:a14="http://schemas.microsoft.com/office/drawing/2010/main">
                  <a14:imgLayer r:embed="rId3">
                    <a14:imgEffect>
                      <a14:brightnessContrast bright="-22000"/>
                    </a14:imgEffect>
                  </a14:imgLayer>
                </a14:imgProps>
              </a:ext>
              <a:ext uri="{28A0092B-C50C-407E-A947-70E740481C1C}">
                <a14:useLocalDpi xmlns:a14="http://schemas.microsoft.com/office/drawing/2010/main" val="0"/>
              </a:ext>
            </a:extLst>
          </a:blip>
          <a:srcRect/>
          <a:stretch>
            <a:fillRect/>
          </a:stretch>
        </p:blipFill>
        <p:spPr bwMode="auto">
          <a:xfrm>
            <a:off x="12941038" y="457200"/>
            <a:ext cx="1232162" cy="82144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ttp://www.digitalbusstop.com/wp-content/uploads/2010/09/Black-Hole.gif"/>
          <p:cNvPicPr>
            <a:picLocks noChangeAspect="1" noChangeArrowheads="1" noCrop="1"/>
          </p:cNvPicPr>
          <p:nvPr/>
        </p:nvPicPr>
        <p:blipFill>
          <a:blip r:embed="rId4">
            <a:clrChange>
              <a:clrFrom>
                <a:srgbClr val="000000"/>
              </a:clrFrom>
              <a:clrTo>
                <a:srgbClr val="000000">
                  <a:alpha val="0"/>
                </a:srgbClr>
              </a:clrTo>
            </a:clrChange>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2229212" y="5828412"/>
            <a:ext cx="2705988" cy="270598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483035">
            <a:off x="9200163" y="1984219"/>
            <a:ext cx="4814318" cy="432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47650" y="115669"/>
            <a:ext cx="14458950" cy="630942"/>
          </a:xfrm>
          <a:prstGeom prst="rect">
            <a:avLst/>
          </a:prstGeom>
          <a:noFill/>
        </p:spPr>
        <p:txBody>
          <a:bodyPr wrap="square" rtlCol="0">
            <a:spAutoFit/>
          </a:bodyPr>
          <a:lstStyle/>
          <a:p>
            <a:r>
              <a:rPr lang="en-US" sz="3500" b="1" u="sng" dirty="0" smtClean="0">
                <a:solidFill>
                  <a:srgbClr val="E3F98D"/>
                </a:solidFill>
                <a:latin typeface="Rockwell" panose="02060603020205020403" pitchFamily="18" charset="0"/>
              </a:rPr>
              <a:t>The Life Cycle of a Star…</a:t>
            </a:r>
            <a:endParaRPr lang="en-US" sz="3500" b="1" i="1" u="sng" dirty="0">
              <a:solidFill>
                <a:srgbClr val="E3F98D"/>
              </a:solidFill>
              <a:latin typeface="Times New Roman" panose="02020603050405020304" pitchFamily="18" charset="0"/>
              <a:cs typeface="Times New Roman" panose="02020603050405020304" pitchFamily="18" charset="0"/>
            </a:endParaRPr>
          </a:p>
        </p:txBody>
      </p:sp>
      <p:sp>
        <p:nvSpPr>
          <p:cNvPr id="2" name="Rectangle 1"/>
          <p:cNvSpPr/>
          <p:nvPr/>
        </p:nvSpPr>
        <p:spPr>
          <a:xfrm>
            <a:off x="1981200" y="6934200"/>
            <a:ext cx="15240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2" descr="https://thusspokejon.files.wordpress.com/2013/01/plasma-blast.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 y="886970"/>
            <a:ext cx="3314700" cy="7114030"/>
          </a:xfrm>
          <a:prstGeom prst="rect">
            <a:avLst/>
          </a:prstGeom>
          <a:noFill/>
          <a:ln>
            <a:noFill/>
          </a:ln>
          <a:effectLst>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descr="C:\Users\namendolare\Desktop\plasma-blast.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22000"/>
                    </a14:imgEffect>
                  </a14:imgLayer>
                </a14:imgProps>
              </a:ext>
              <a:ext uri="{28A0092B-C50C-407E-A947-70E740481C1C}">
                <a14:useLocalDpi xmlns:a14="http://schemas.microsoft.com/office/drawing/2010/main" val="0"/>
              </a:ext>
            </a:extLst>
          </a:blip>
          <a:srcRect l="2916" t="4166" b="7084"/>
          <a:stretch/>
        </p:blipFill>
        <p:spPr bwMode="auto">
          <a:xfrm>
            <a:off x="3048000" y="3155498"/>
            <a:ext cx="2438400" cy="2229095"/>
          </a:xfrm>
          <a:prstGeom prst="rect">
            <a:avLst/>
          </a:prstGeom>
          <a:noFill/>
          <a:ln w="19050">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5" name="Straight Arrow Connector 14"/>
          <p:cNvCxnSpPr/>
          <p:nvPr/>
        </p:nvCxnSpPr>
        <p:spPr>
          <a:xfrm>
            <a:off x="2438400" y="4270046"/>
            <a:ext cx="990600" cy="0"/>
          </a:xfrm>
          <a:prstGeom prst="straightConnector1">
            <a:avLst/>
          </a:prstGeom>
          <a:ln w="50800">
            <a:solidFill>
              <a:schemeClr val="bg1">
                <a:lumMod val="85000"/>
              </a:schemeClr>
            </a:solidFill>
            <a:tailEnd type="arrow"/>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7" name="Picture 7" descr="http://orig03.deviantart.net/f182/f/2012/165/7/d/red_giant_by_paulinemoss-d53gcxu.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38800" y="2286000"/>
            <a:ext cx="3810000" cy="386173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Arrow Connector 17"/>
          <p:cNvCxnSpPr/>
          <p:nvPr/>
        </p:nvCxnSpPr>
        <p:spPr>
          <a:xfrm>
            <a:off x="5029200" y="4250996"/>
            <a:ext cx="990600" cy="0"/>
          </a:xfrm>
          <a:prstGeom prst="straightConnector1">
            <a:avLst/>
          </a:prstGeom>
          <a:ln w="50800">
            <a:solidFill>
              <a:schemeClr val="bg1">
                <a:lumMod val="85000"/>
              </a:schemeClr>
            </a:solidFill>
            <a:tailEnd type="arrow"/>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9182100" y="4250996"/>
            <a:ext cx="990600" cy="0"/>
          </a:xfrm>
          <a:prstGeom prst="straightConnector1">
            <a:avLst/>
          </a:prstGeom>
          <a:ln w="50800">
            <a:solidFill>
              <a:schemeClr val="bg1">
                <a:lumMod val="85000"/>
              </a:schemeClr>
            </a:solidFill>
            <a:tailEnd type="arrow"/>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649200" y="1295400"/>
            <a:ext cx="685800" cy="914402"/>
          </a:xfrm>
          <a:prstGeom prst="straightConnector1">
            <a:avLst/>
          </a:prstGeom>
          <a:ln w="50800">
            <a:solidFill>
              <a:schemeClr val="bg1">
                <a:lumMod val="85000"/>
              </a:schemeClr>
            </a:solidFill>
            <a:tailEnd type="arrow"/>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12249150" y="5695062"/>
            <a:ext cx="800100" cy="858138"/>
          </a:xfrm>
          <a:prstGeom prst="straightConnector1">
            <a:avLst/>
          </a:prstGeom>
          <a:ln w="50800">
            <a:solidFill>
              <a:schemeClr val="bg1">
                <a:lumMod val="85000"/>
              </a:schemeClr>
            </a:solidFill>
            <a:tailEnd type="arrow"/>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566767"/>
      </p:ext>
    </p:extLst>
  </p:cSld>
  <p:clrMapOvr>
    <a:masterClrMapping/>
  </p:clrMapOvr>
  <mc:AlternateContent xmlns:mc="http://schemas.openxmlformats.org/markup-compatibility/2006" xmlns:p14="http://schemas.microsoft.com/office/powerpoint/2010/main">
    <mc:Choice Requires="p14">
      <p:transition spd="slow" p14:dur="45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146"/>
                                        </p:tgtEl>
                                        <p:attrNameLst>
                                          <p:attrName>style.visibility</p:attrName>
                                        </p:attrNameLst>
                                      </p:cBhvr>
                                      <p:to>
                                        <p:strVal val="visible"/>
                                      </p:to>
                                    </p:set>
                                    <p:animEffect transition="in" filter="fade">
                                      <p:cBhvr>
                                        <p:cTn id="23" dur="1000"/>
                                        <p:tgtEl>
                                          <p:spTgt spid="6146"/>
                                        </p:tgtEl>
                                      </p:cBhvr>
                                    </p:animEffect>
                                  </p:childTnLst>
                                </p:cTn>
                              </p:par>
                              <p:par>
                                <p:cTn id="24" presetID="10"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childTnLst>
                                </p:cTn>
                              </p:par>
                              <p:par>
                                <p:cTn id="32" presetID="10" presetClass="entr" presetSubtype="0" fill="hold" nodeType="withEffect">
                                  <p:stCondLst>
                                    <p:cond delay="0"/>
                                  </p:stCondLst>
                                  <p:childTnLst>
                                    <p:set>
                                      <p:cBhvr>
                                        <p:cTn id="33" dur="1" fill="hold">
                                          <p:stCondLst>
                                            <p:cond delay="0"/>
                                          </p:stCondLst>
                                        </p:cTn>
                                        <p:tgtEl>
                                          <p:spTgt spid="6148"/>
                                        </p:tgtEl>
                                        <p:attrNameLst>
                                          <p:attrName>style.visibility</p:attrName>
                                        </p:attrNameLst>
                                      </p:cBhvr>
                                      <p:to>
                                        <p:strVal val="visible"/>
                                      </p:to>
                                    </p:set>
                                    <p:animEffect transition="in" filter="fade">
                                      <p:cBhvr>
                                        <p:cTn id="34" dur="1000"/>
                                        <p:tgtEl>
                                          <p:spTgt spid="614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000"/>
                                        <p:tgtEl>
                                          <p:spTgt spid="26"/>
                                        </p:tgtEl>
                                      </p:cBhvr>
                                    </p:animEffect>
                                  </p:childTnLst>
                                </p:cTn>
                              </p:par>
                              <p:par>
                                <p:cTn id="40" presetID="10"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5520"/>
          <a:stretch/>
        </p:blipFill>
        <p:spPr bwMode="auto">
          <a:xfrm>
            <a:off x="838200" y="115669"/>
            <a:ext cx="12801600" cy="8099298"/>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47650" y="115669"/>
            <a:ext cx="14458950" cy="630942"/>
          </a:xfrm>
          <a:prstGeom prst="rect">
            <a:avLst/>
          </a:prstGeom>
          <a:noFill/>
        </p:spPr>
        <p:txBody>
          <a:bodyPr wrap="square" rtlCol="0">
            <a:spAutoFit/>
          </a:bodyPr>
          <a:lstStyle/>
          <a:p>
            <a:r>
              <a:rPr lang="en-US" sz="3500" b="1" u="sng" dirty="0" smtClean="0">
                <a:solidFill>
                  <a:srgbClr val="E3F98D"/>
                </a:solidFill>
                <a:latin typeface="Rockwell" panose="02060603020205020403" pitchFamily="18" charset="0"/>
              </a:rPr>
              <a:t>The Life Cycle of a Star…</a:t>
            </a:r>
            <a:endParaRPr lang="en-US" sz="3500" b="1" i="1" u="sng" dirty="0">
              <a:solidFill>
                <a:srgbClr val="E3F98D"/>
              </a:solidFill>
              <a:latin typeface="Times New Roman" panose="02020603050405020304" pitchFamily="18" charset="0"/>
              <a:cs typeface="Times New Roman" panose="02020603050405020304" pitchFamily="18" charset="0"/>
            </a:endParaRPr>
          </a:p>
        </p:txBody>
      </p:sp>
      <p:sp>
        <p:nvSpPr>
          <p:cNvPr id="4" name="Rectangle 3"/>
          <p:cNvSpPr/>
          <p:nvPr/>
        </p:nvSpPr>
        <p:spPr>
          <a:xfrm>
            <a:off x="1123950" y="6934200"/>
            <a:ext cx="15240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001000" y="792778"/>
            <a:ext cx="2819400" cy="2712422"/>
          </a:xfrm>
          <a:prstGeom prst="rect">
            <a:avLst/>
          </a:prstGeom>
          <a:solidFill>
            <a:schemeClr val="tx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Colorful shell which has an almost eye like appearance. The center shows the small central star with a blue circular area that could represent the iris. This is surrounded by an iris like area of concentric orange bands. This is surrounded by an eyelid shaped red area before the edge where plain space is shown. Background stars dot the whole image."/>
          <p:cNvPicPr>
            <a:picLocks noChangeAspect="1" noChangeArrowheads="1"/>
          </p:cNvPicPr>
          <p:nvPr/>
        </p:nvPicPr>
        <p:blipFill rotWithShape="1">
          <a:blip r:embed="rId3" cstate="print">
            <a:clrChange>
              <a:clrFrom>
                <a:srgbClr val="070303"/>
              </a:clrFrom>
              <a:clrTo>
                <a:srgbClr val="070303">
                  <a:alpha val="0"/>
                </a:srgbClr>
              </a:clrTo>
            </a:clrChange>
            <a:extLst>
              <a:ext uri="{BEBA8EAE-BF5A-486C-A8C5-ECC9F3942E4B}">
                <a14:imgProps xmlns:a14="http://schemas.microsoft.com/office/drawing/2010/main">
                  <a14:imgLayer r:embed="rId4">
                    <a14:imgEffect>
                      <a14:brightnessContrast bright="-22000" contrast="11000"/>
                    </a14:imgEffect>
                  </a14:imgLayer>
                </a14:imgProps>
              </a:ext>
              <a:ext uri="{28A0092B-C50C-407E-A947-70E740481C1C}">
                <a14:useLocalDpi xmlns:a14="http://schemas.microsoft.com/office/drawing/2010/main" val="0"/>
              </a:ext>
            </a:extLst>
          </a:blip>
          <a:srcRect t="7577" r="1575" b="7709"/>
          <a:stretch/>
        </p:blipFill>
        <p:spPr bwMode="auto">
          <a:xfrm>
            <a:off x="8501062" y="1295400"/>
            <a:ext cx="1819275" cy="1809840"/>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676401"/>
      </p:ext>
    </p:extLst>
  </p:cSld>
  <p:clrMapOvr>
    <a:masterClrMapping/>
  </p:clrMapOvr>
  <mc:AlternateContent xmlns:mc="http://schemas.openxmlformats.org/markup-compatibility/2006" xmlns:p14="http://schemas.microsoft.com/office/powerpoint/2010/main">
    <mc:Choice Requires="p14">
      <p:transition spd="slow" p14:dur="4500">
        <p:fade thruBlk="1"/>
      </p:transition>
    </mc:Choice>
    <mc:Fallback xmlns="">
      <p:transition spd="slow">
        <p:fade thruBlk="1"/>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666</TotalTime>
  <Words>194</Words>
  <Application>Microsoft Office PowerPoint</Application>
  <PresentationFormat>Custom</PresentationFormat>
  <Paragraphs>26</Paragraphs>
  <Slides>12</Slides>
  <Notes>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Candara</vt:lpstr>
      <vt:lpstr>Footlight MT Light</vt:lpstr>
      <vt:lpstr>Narkisim</vt:lpstr>
      <vt:lpstr>Rockwell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Amendolare, Nicholas</dc:creator>
  <cp:lastModifiedBy>Amendolare, Nicholas</cp:lastModifiedBy>
  <cp:revision>119</cp:revision>
  <dcterms:created xsi:type="dcterms:W3CDTF">2006-08-16T00:00:00Z</dcterms:created>
  <dcterms:modified xsi:type="dcterms:W3CDTF">2017-02-28T19:42:19Z</dcterms:modified>
</cp:coreProperties>
</file>