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6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06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2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3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5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0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32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6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6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A9F10-71EB-4DA1-B513-6CAA661DD3DB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2BC8A-7F05-4C06-BBA5-9D68433C0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7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source=images&amp;cd=&amp;cad=rja&amp;docid=FQMMU6Au_HZECM&amp;tbnid=dG6mHEv-yDpQtM:&amp;ved=0CAgQjRwwADhy&amp;url=http://www.123rf.com/clipart-vector/the_germ.html&amp;ei=nyySUfJjxMTQAZHDgcgM&amp;psig=AFQjCNFnkkPZ-uKrcgOzsh3WDAR4q_9wyg&amp;ust=136862057504618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source=images&amp;cd=&amp;cad=rja&amp;docid=FQMMU6Au_HZECM&amp;tbnid=dG6mHEv-yDpQtM:&amp;ved=0CAgQjRwwADhy&amp;url=http://www.123rf.com/clipart-vector/the_germ.html&amp;ei=nyySUfJjxMTQAZHDgcgM&amp;psig=AFQjCNFnkkPZ-uKrcgOzsh3WDAR4q_9wyg&amp;ust=1368620575046181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27295" y="27296"/>
            <a:ext cx="3657601" cy="2536467"/>
            <a:chOff x="-1" y="0"/>
            <a:chExt cx="3657601" cy="2536467"/>
          </a:xfrm>
        </p:grpSpPr>
        <p:sp>
          <p:nvSpPr>
            <p:cNvPr id="4" name="TextBox 3"/>
            <p:cNvSpPr txBox="1"/>
            <p:nvPr/>
          </p:nvSpPr>
          <p:spPr>
            <a:xfrm>
              <a:off x="-1" y="0"/>
              <a:ext cx="36576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/>
                <a:t>Genetic Mutation!</a:t>
              </a:r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82966" y="429359"/>
              <a:ext cx="2491666" cy="1878965"/>
              <a:chOff x="0" y="0"/>
              <a:chExt cx="2491741" cy="1878965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28575" y="76200"/>
                <a:ext cx="1234441" cy="866775"/>
                <a:chOff x="0" y="0"/>
                <a:chExt cx="1234882" cy="867357"/>
              </a:xfrm>
            </p:grpSpPr>
            <p:pic>
              <p:nvPicPr>
                <p:cNvPr id="27" name="Picture 26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Picture 27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Picture 2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Picture 2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Picture 3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0" name="Group 9"/>
              <p:cNvGrpSpPr/>
              <p:nvPr/>
            </p:nvGrpSpPr>
            <p:grpSpPr>
              <a:xfrm>
                <a:off x="1257300" y="285750"/>
                <a:ext cx="1234441" cy="866775"/>
                <a:chOff x="0" y="0"/>
                <a:chExt cx="1234882" cy="867357"/>
              </a:xfrm>
            </p:grpSpPr>
            <p:pic>
              <p:nvPicPr>
                <p:cNvPr id="22" name="Picture 21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Picture 2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Picture 23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Picture 24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Picture 25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1" name="Group 10"/>
              <p:cNvGrpSpPr/>
              <p:nvPr/>
            </p:nvGrpSpPr>
            <p:grpSpPr>
              <a:xfrm>
                <a:off x="800100" y="1000125"/>
                <a:ext cx="1234441" cy="866775"/>
                <a:chOff x="0" y="0"/>
                <a:chExt cx="1234882" cy="867357"/>
              </a:xfrm>
            </p:grpSpPr>
            <p:pic>
              <p:nvPicPr>
                <p:cNvPr id="17" name="Picture 16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Picture 17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" name="Picture 1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Picture 1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Picture 2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2" name="Picture 11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050" y="91440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Picture 12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0858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Picture 13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424" y="1476375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Picture 14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7400" y="12382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Picture 15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4500" y="0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4" name="Freeform 33"/>
            <p:cNvSpPr/>
            <p:nvPr/>
          </p:nvSpPr>
          <p:spPr>
            <a:xfrm>
              <a:off x="696315" y="509962"/>
              <a:ext cx="342804" cy="407658"/>
            </a:xfrm>
            <a:custGeom>
              <a:avLst/>
              <a:gdLst>
                <a:gd name="connsiteX0" fmla="*/ 46135 w 310576"/>
                <a:gd name="connsiteY0" fmla="*/ 210758 h 369333"/>
                <a:gd name="connsiteX1" fmla="*/ 86 w 310576"/>
                <a:gd name="connsiteY1" fmla="*/ 105503 h 369333"/>
                <a:gd name="connsiteX2" fmla="*/ 59292 w 310576"/>
                <a:gd name="connsiteY2" fmla="*/ 19984 h 369333"/>
                <a:gd name="connsiteX3" fmla="*/ 236909 w 310576"/>
                <a:gd name="connsiteY3" fmla="*/ 6827 h 369333"/>
                <a:gd name="connsiteX4" fmla="*/ 309272 w 310576"/>
                <a:gd name="connsiteY4" fmla="*/ 108793 h 369333"/>
                <a:gd name="connsiteX5" fmla="*/ 273090 w 310576"/>
                <a:gd name="connsiteY5" fmla="*/ 276542 h 369333"/>
                <a:gd name="connsiteX6" fmla="*/ 148100 w 310576"/>
                <a:gd name="connsiteY6" fmla="*/ 368640 h 369333"/>
                <a:gd name="connsiteX7" fmla="*/ 49424 w 310576"/>
                <a:gd name="connsiteY7" fmla="*/ 312724 h 369333"/>
                <a:gd name="connsiteX8" fmla="*/ 46135 w 310576"/>
                <a:gd name="connsiteY8" fmla="*/ 210758 h 36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576" h="369333">
                  <a:moveTo>
                    <a:pt x="46135" y="210758"/>
                  </a:moveTo>
                  <a:cubicBezTo>
                    <a:pt x="37912" y="176221"/>
                    <a:pt x="-2107" y="137299"/>
                    <a:pt x="86" y="105503"/>
                  </a:cubicBezTo>
                  <a:cubicBezTo>
                    <a:pt x="2279" y="73707"/>
                    <a:pt x="19822" y="36430"/>
                    <a:pt x="59292" y="19984"/>
                  </a:cubicBezTo>
                  <a:cubicBezTo>
                    <a:pt x="98762" y="3538"/>
                    <a:pt x="195246" y="-7974"/>
                    <a:pt x="236909" y="6827"/>
                  </a:cubicBezTo>
                  <a:cubicBezTo>
                    <a:pt x="278572" y="21628"/>
                    <a:pt x="303242" y="63841"/>
                    <a:pt x="309272" y="108793"/>
                  </a:cubicBezTo>
                  <a:cubicBezTo>
                    <a:pt x="315302" y="153745"/>
                    <a:pt x="299952" y="233234"/>
                    <a:pt x="273090" y="276542"/>
                  </a:cubicBezTo>
                  <a:cubicBezTo>
                    <a:pt x="246228" y="319850"/>
                    <a:pt x="185378" y="362610"/>
                    <a:pt x="148100" y="368640"/>
                  </a:cubicBezTo>
                  <a:cubicBezTo>
                    <a:pt x="110822" y="374670"/>
                    <a:pt x="65870" y="340134"/>
                    <a:pt x="49424" y="312724"/>
                  </a:cubicBezTo>
                  <a:cubicBezTo>
                    <a:pt x="32978" y="285314"/>
                    <a:pt x="54358" y="245295"/>
                    <a:pt x="46135" y="210758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H="1" flipV="1">
              <a:off x="1029594" y="847346"/>
              <a:ext cx="661505" cy="40627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665254" y="476744"/>
              <a:ext cx="42595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b="1" dirty="0" smtClean="0"/>
                <a:t>-1</a:t>
              </a:r>
              <a:endParaRPr lang="en-US" sz="17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79763" y="1005491"/>
              <a:ext cx="13099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Germ is born with a thin cell membrane.</a:t>
              </a:r>
              <a:endParaRPr lang="en-US" b="1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0" y="1"/>
              <a:ext cx="3657600" cy="2536466"/>
            </a:xfrm>
            <a:prstGeom prst="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459103" y="27295"/>
            <a:ext cx="3657601" cy="2546051"/>
            <a:chOff x="-1" y="0"/>
            <a:chExt cx="3657601" cy="2546051"/>
          </a:xfrm>
        </p:grpSpPr>
        <p:sp>
          <p:nvSpPr>
            <p:cNvPr id="44" name="TextBox 43"/>
            <p:cNvSpPr txBox="1"/>
            <p:nvPr/>
          </p:nvSpPr>
          <p:spPr>
            <a:xfrm>
              <a:off x="-1" y="0"/>
              <a:ext cx="36576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/>
                <a:t>Genetic Mutation!</a:t>
              </a:r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582966" y="429359"/>
              <a:ext cx="2491666" cy="1878965"/>
              <a:chOff x="0" y="0"/>
              <a:chExt cx="2491741" cy="1878965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28575" y="76200"/>
                <a:ext cx="1234441" cy="866775"/>
                <a:chOff x="0" y="0"/>
                <a:chExt cx="1234882" cy="867357"/>
              </a:xfrm>
            </p:grpSpPr>
            <p:pic>
              <p:nvPicPr>
                <p:cNvPr id="69" name="Picture 6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0" name="Picture 6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1" name="Picture 7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2" name="Picture 71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3" name="Picture 7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2" name="Group 51"/>
              <p:cNvGrpSpPr/>
              <p:nvPr/>
            </p:nvGrpSpPr>
            <p:grpSpPr>
              <a:xfrm>
                <a:off x="1257300" y="285750"/>
                <a:ext cx="1234441" cy="866775"/>
                <a:chOff x="0" y="0"/>
                <a:chExt cx="1234882" cy="867357"/>
              </a:xfrm>
            </p:grpSpPr>
            <p:pic>
              <p:nvPicPr>
                <p:cNvPr id="64" name="Picture 63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" name="Picture 64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6" name="Picture 65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7" name="Picture 66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8" name="Picture 67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3" name="Group 52"/>
              <p:cNvGrpSpPr/>
              <p:nvPr/>
            </p:nvGrpSpPr>
            <p:grpSpPr>
              <a:xfrm>
                <a:off x="800100" y="1000125"/>
                <a:ext cx="1234441" cy="866775"/>
                <a:chOff x="0" y="0"/>
                <a:chExt cx="1234882" cy="867357"/>
              </a:xfrm>
            </p:grpSpPr>
            <p:pic>
              <p:nvPicPr>
                <p:cNvPr id="59" name="Picture 5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Picture 5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" name="Picture 6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" name="Picture 61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Picture 6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54" name="Picture 53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050" y="91440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Picture 54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0858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" name="Picture 55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424" y="1476375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" name="Picture 56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7400" y="12382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" name="Picture 57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4500" y="0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6" name="Freeform 45"/>
            <p:cNvSpPr/>
            <p:nvPr/>
          </p:nvSpPr>
          <p:spPr>
            <a:xfrm>
              <a:off x="611543" y="1519274"/>
              <a:ext cx="342804" cy="407658"/>
            </a:xfrm>
            <a:custGeom>
              <a:avLst/>
              <a:gdLst>
                <a:gd name="connsiteX0" fmla="*/ 46135 w 310576"/>
                <a:gd name="connsiteY0" fmla="*/ 210758 h 369333"/>
                <a:gd name="connsiteX1" fmla="*/ 86 w 310576"/>
                <a:gd name="connsiteY1" fmla="*/ 105503 h 369333"/>
                <a:gd name="connsiteX2" fmla="*/ 59292 w 310576"/>
                <a:gd name="connsiteY2" fmla="*/ 19984 h 369333"/>
                <a:gd name="connsiteX3" fmla="*/ 236909 w 310576"/>
                <a:gd name="connsiteY3" fmla="*/ 6827 h 369333"/>
                <a:gd name="connsiteX4" fmla="*/ 309272 w 310576"/>
                <a:gd name="connsiteY4" fmla="*/ 108793 h 369333"/>
                <a:gd name="connsiteX5" fmla="*/ 273090 w 310576"/>
                <a:gd name="connsiteY5" fmla="*/ 276542 h 369333"/>
                <a:gd name="connsiteX6" fmla="*/ 148100 w 310576"/>
                <a:gd name="connsiteY6" fmla="*/ 368640 h 369333"/>
                <a:gd name="connsiteX7" fmla="*/ 49424 w 310576"/>
                <a:gd name="connsiteY7" fmla="*/ 312724 h 369333"/>
                <a:gd name="connsiteX8" fmla="*/ 46135 w 310576"/>
                <a:gd name="connsiteY8" fmla="*/ 210758 h 36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576" h="369333">
                  <a:moveTo>
                    <a:pt x="46135" y="210758"/>
                  </a:moveTo>
                  <a:cubicBezTo>
                    <a:pt x="37912" y="176221"/>
                    <a:pt x="-2107" y="137299"/>
                    <a:pt x="86" y="105503"/>
                  </a:cubicBezTo>
                  <a:cubicBezTo>
                    <a:pt x="2279" y="73707"/>
                    <a:pt x="19822" y="36430"/>
                    <a:pt x="59292" y="19984"/>
                  </a:cubicBezTo>
                  <a:cubicBezTo>
                    <a:pt x="98762" y="3538"/>
                    <a:pt x="195246" y="-7974"/>
                    <a:pt x="236909" y="6827"/>
                  </a:cubicBezTo>
                  <a:cubicBezTo>
                    <a:pt x="278572" y="21628"/>
                    <a:pt x="303242" y="63841"/>
                    <a:pt x="309272" y="108793"/>
                  </a:cubicBezTo>
                  <a:cubicBezTo>
                    <a:pt x="315302" y="153745"/>
                    <a:pt x="299952" y="233234"/>
                    <a:pt x="273090" y="276542"/>
                  </a:cubicBezTo>
                  <a:cubicBezTo>
                    <a:pt x="246228" y="319850"/>
                    <a:pt x="185378" y="362610"/>
                    <a:pt x="148100" y="368640"/>
                  </a:cubicBezTo>
                  <a:cubicBezTo>
                    <a:pt x="110822" y="374670"/>
                    <a:pt x="65870" y="340134"/>
                    <a:pt x="49424" y="312724"/>
                  </a:cubicBezTo>
                  <a:cubicBezTo>
                    <a:pt x="32978" y="285314"/>
                    <a:pt x="54358" y="245295"/>
                    <a:pt x="46135" y="210758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 flipH="1">
              <a:off x="1000698" y="1259727"/>
              <a:ext cx="615024" cy="3417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569967" y="1485291"/>
              <a:ext cx="42595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b="1" dirty="0" smtClean="0"/>
                <a:t>+1</a:t>
              </a:r>
              <a:endParaRPr lang="en-US" sz="1700" b="1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615056" y="659572"/>
              <a:ext cx="130151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Germ is born with an extra-thick cell membrane.</a:t>
              </a:r>
              <a:endParaRPr lang="en-US" b="1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0" y="0"/>
              <a:ext cx="3657600" cy="2546051"/>
            </a:xfrm>
            <a:prstGeom prst="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27296" y="4257675"/>
            <a:ext cx="3657601" cy="2516837"/>
            <a:chOff x="-1" y="0"/>
            <a:chExt cx="3657601" cy="2516837"/>
          </a:xfrm>
        </p:grpSpPr>
        <p:sp>
          <p:nvSpPr>
            <p:cNvPr id="107" name="TextBox 106"/>
            <p:cNvSpPr txBox="1"/>
            <p:nvPr/>
          </p:nvSpPr>
          <p:spPr>
            <a:xfrm>
              <a:off x="-1" y="0"/>
              <a:ext cx="36576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/>
                <a:t>Genetic Mutation!</a:t>
              </a:r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582966" y="429359"/>
              <a:ext cx="2491666" cy="1878965"/>
              <a:chOff x="0" y="0"/>
              <a:chExt cx="2491741" cy="1878965"/>
            </a:xfrm>
          </p:grpSpPr>
          <p:grpSp>
            <p:nvGrpSpPr>
              <p:cNvPr id="114" name="Group 113"/>
              <p:cNvGrpSpPr/>
              <p:nvPr/>
            </p:nvGrpSpPr>
            <p:grpSpPr>
              <a:xfrm>
                <a:off x="28575" y="76200"/>
                <a:ext cx="1234441" cy="866775"/>
                <a:chOff x="0" y="0"/>
                <a:chExt cx="1234882" cy="867357"/>
              </a:xfrm>
            </p:grpSpPr>
            <p:pic>
              <p:nvPicPr>
                <p:cNvPr id="132" name="Picture 131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3" name="Picture 13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4" name="Picture 133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5" name="Picture 134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6" name="Picture 135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15" name="Group 114"/>
              <p:cNvGrpSpPr/>
              <p:nvPr/>
            </p:nvGrpSpPr>
            <p:grpSpPr>
              <a:xfrm>
                <a:off x="1257300" y="285750"/>
                <a:ext cx="1234441" cy="866775"/>
                <a:chOff x="0" y="0"/>
                <a:chExt cx="1234882" cy="867357"/>
              </a:xfrm>
            </p:grpSpPr>
            <p:pic>
              <p:nvPicPr>
                <p:cNvPr id="127" name="Picture 126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8" name="Picture 127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9" name="Picture 12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0" name="Picture 12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1" name="Picture 13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16" name="Group 115"/>
              <p:cNvGrpSpPr/>
              <p:nvPr/>
            </p:nvGrpSpPr>
            <p:grpSpPr>
              <a:xfrm>
                <a:off x="800100" y="1000125"/>
                <a:ext cx="1234441" cy="866775"/>
                <a:chOff x="0" y="0"/>
                <a:chExt cx="1234882" cy="867357"/>
              </a:xfrm>
            </p:grpSpPr>
            <p:pic>
              <p:nvPicPr>
                <p:cNvPr id="122" name="Picture 121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3" name="Picture 12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4" name="Picture 123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5" name="Picture 124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6" name="Picture 125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17" name="Picture 116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050" y="91440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Picture 117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0858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" name="Picture 118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424" y="1476375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Picture 119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7400" y="12382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" name="Picture 120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4500" y="0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9" name="Freeform 108"/>
            <p:cNvSpPr/>
            <p:nvPr/>
          </p:nvSpPr>
          <p:spPr>
            <a:xfrm>
              <a:off x="2692268" y="717213"/>
              <a:ext cx="342804" cy="407658"/>
            </a:xfrm>
            <a:custGeom>
              <a:avLst/>
              <a:gdLst>
                <a:gd name="connsiteX0" fmla="*/ 46135 w 310576"/>
                <a:gd name="connsiteY0" fmla="*/ 210758 h 369333"/>
                <a:gd name="connsiteX1" fmla="*/ 86 w 310576"/>
                <a:gd name="connsiteY1" fmla="*/ 105503 h 369333"/>
                <a:gd name="connsiteX2" fmla="*/ 59292 w 310576"/>
                <a:gd name="connsiteY2" fmla="*/ 19984 h 369333"/>
                <a:gd name="connsiteX3" fmla="*/ 236909 w 310576"/>
                <a:gd name="connsiteY3" fmla="*/ 6827 h 369333"/>
                <a:gd name="connsiteX4" fmla="*/ 309272 w 310576"/>
                <a:gd name="connsiteY4" fmla="*/ 108793 h 369333"/>
                <a:gd name="connsiteX5" fmla="*/ 273090 w 310576"/>
                <a:gd name="connsiteY5" fmla="*/ 276542 h 369333"/>
                <a:gd name="connsiteX6" fmla="*/ 148100 w 310576"/>
                <a:gd name="connsiteY6" fmla="*/ 368640 h 369333"/>
                <a:gd name="connsiteX7" fmla="*/ 49424 w 310576"/>
                <a:gd name="connsiteY7" fmla="*/ 312724 h 369333"/>
                <a:gd name="connsiteX8" fmla="*/ 46135 w 310576"/>
                <a:gd name="connsiteY8" fmla="*/ 210758 h 36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576" h="369333">
                  <a:moveTo>
                    <a:pt x="46135" y="210758"/>
                  </a:moveTo>
                  <a:cubicBezTo>
                    <a:pt x="37912" y="176221"/>
                    <a:pt x="-2107" y="137299"/>
                    <a:pt x="86" y="105503"/>
                  </a:cubicBezTo>
                  <a:cubicBezTo>
                    <a:pt x="2279" y="73707"/>
                    <a:pt x="19822" y="36430"/>
                    <a:pt x="59292" y="19984"/>
                  </a:cubicBezTo>
                  <a:cubicBezTo>
                    <a:pt x="98762" y="3538"/>
                    <a:pt x="195246" y="-7974"/>
                    <a:pt x="236909" y="6827"/>
                  </a:cubicBezTo>
                  <a:cubicBezTo>
                    <a:pt x="278572" y="21628"/>
                    <a:pt x="303242" y="63841"/>
                    <a:pt x="309272" y="108793"/>
                  </a:cubicBezTo>
                  <a:cubicBezTo>
                    <a:pt x="315302" y="153745"/>
                    <a:pt x="299952" y="233234"/>
                    <a:pt x="273090" y="276542"/>
                  </a:cubicBezTo>
                  <a:cubicBezTo>
                    <a:pt x="246228" y="319850"/>
                    <a:pt x="185378" y="362610"/>
                    <a:pt x="148100" y="368640"/>
                  </a:cubicBezTo>
                  <a:cubicBezTo>
                    <a:pt x="110822" y="374670"/>
                    <a:pt x="65870" y="340134"/>
                    <a:pt x="49424" y="312724"/>
                  </a:cubicBezTo>
                  <a:cubicBezTo>
                    <a:pt x="32978" y="285314"/>
                    <a:pt x="54358" y="245295"/>
                    <a:pt x="46135" y="210758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0" name="Straight Arrow Connector 109"/>
            <p:cNvCxnSpPr/>
            <p:nvPr/>
          </p:nvCxnSpPr>
          <p:spPr>
            <a:xfrm flipV="1">
              <a:off x="1991871" y="959114"/>
              <a:ext cx="661505" cy="40627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2661207" y="683995"/>
              <a:ext cx="42595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b="1" dirty="0" smtClean="0"/>
                <a:t>+1</a:t>
              </a:r>
              <a:endParaRPr lang="en-US" sz="1700" b="1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71991" y="1019642"/>
              <a:ext cx="13235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Germ is born with a protective enzyme.</a:t>
              </a:r>
              <a:endParaRPr lang="en-US" b="1" dirty="0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0" y="1"/>
              <a:ext cx="3657600" cy="2516836"/>
            </a:xfrm>
            <a:prstGeom prst="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5459104" y="4257674"/>
            <a:ext cx="3657601" cy="2516839"/>
            <a:chOff x="-1" y="0"/>
            <a:chExt cx="3657601" cy="2516839"/>
          </a:xfrm>
        </p:grpSpPr>
        <p:sp>
          <p:nvSpPr>
            <p:cNvPr id="138" name="TextBox 137"/>
            <p:cNvSpPr txBox="1"/>
            <p:nvPr/>
          </p:nvSpPr>
          <p:spPr>
            <a:xfrm>
              <a:off x="-1" y="0"/>
              <a:ext cx="36576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/>
                <a:t>Genetic Mutation!</a:t>
              </a:r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582966" y="429359"/>
              <a:ext cx="2491666" cy="1878965"/>
              <a:chOff x="0" y="0"/>
              <a:chExt cx="2491741" cy="1878965"/>
            </a:xfrm>
          </p:grpSpPr>
          <p:grpSp>
            <p:nvGrpSpPr>
              <p:cNvPr id="145" name="Group 144"/>
              <p:cNvGrpSpPr/>
              <p:nvPr/>
            </p:nvGrpSpPr>
            <p:grpSpPr>
              <a:xfrm>
                <a:off x="28575" y="76200"/>
                <a:ext cx="1234441" cy="866775"/>
                <a:chOff x="0" y="0"/>
                <a:chExt cx="1234882" cy="867357"/>
              </a:xfrm>
            </p:grpSpPr>
            <p:pic>
              <p:nvPicPr>
                <p:cNvPr id="163" name="Picture 16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4" name="Picture 163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5" name="Picture 164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6" name="Picture 165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7" name="Picture 166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46" name="Group 145"/>
              <p:cNvGrpSpPr/>
              <p:nvPr/>
            </p:nvGrpSpPr>
            <p:grpSpPr>
              <a:xfrm>
                <a:off x="1257300" y="285750"/>
                <a:ext cx="1234441" cy="866775"/>
                <a:chOff x="0" y="0"/>
                <a:chExt cx="1234882" cy="867357"/>
              </a:xfrm>
            </p:grpSpPr>
            <p:pic>
              <p:nvPicPr>
                <p:cNvPr id="158" name="Picture 157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9" name="Picture 15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0" name="Picture 15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1" name="Picture 16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2" name="Picture 161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47" name="Group 146"/>
              <p:cNvGrpSpPr/>
              <p:nvPr/>
            </p:nvGrpSpPr>
            <p:grpSpPr>
              <a:xfrm>
                <a:off x="800100" y="1000125"/>
                <a:ext cx="1234441" cy="866775"/>
                <a:chOff x="0" y="0"/>
                <a:chExt cx="1234882" cy="867357"/>
              </a:xfrm>
            </p:grpSpPr>
            <p:pic>
              <p:nvPicPr>
                <p:cNvPr id="153" name="Picture 15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4" name="Picture 153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5" name="Picture 154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6" name="Picture 155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7" name="Picture 156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48" name="Picture 147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050" y="91440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Picture 148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0858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0" name="Picture 149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424" y="1476375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1" name="Picture 150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7400" y="12382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2" name="Picture 151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4500" y="0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0" name="Freeform 139"/>
            <p:cNvSpPr/>
            <p:nvPr/>
          </p:nvSpPr>
          <p:spPr>
            <a:xfrm>
              <a:off x="2662354" y="1670567"/>
              <a:ext cx="342804" cy="407658"/>
            </a:xfrm>
            <a:custGeom>
              <a:avLst/>
              <a:gdLst>
                <a:gd name="connsiteX0" fmla="*/ 46135 w 310576"/>
                <a:gd name="connsiteY0" fmla="*/ 210758 h 369333"/>
                <a:gd name="connsiteX1" fmla="*/ 86 w 310576"/>
                <a:gd name="connsiteY1" fmla="*/ 105503 h 369333"/>
                <a:gd name="connsiteX2" fmla="*/ 59292 w 310576"/>
                <a:gd name="connsiteY2" fmla="*/ 19984 h 369333"/>
                <a:gd name="connsiteX3" fmla="*/ 236909 w 310576"/>
                <a:gd name="connsiteY3" fmla="*/ 6827 h 369333"/>
                <a:gd name="connsiteX4" fmla="*/ 309272 w 310576"/>
                <a:gd name="connsiteY4" fmla="*/ 108793 h 369333"/>
                <a:gd name="connsiteX5" fmla="*/ 273090 w 310576"/>
                <a:gd name="connsiteY5" fmla="*/ 276542 h 369333"/>
                <a:gd name="connsiteX6" fmla="*/ 148100 w 310576"/>
                <a:gd name="connsiteY6" fmla="*/ 368640 h 369333"/>
                <a:gd name="connsiteX7" fmla="*/ 49424 w 310576"/>
                <a:gd name="connsiteY7" fmla="*/ 312724 h 369333"/>
                <a:gd name="connsiteX8" fmla="*/ 46135 w 310576"/>
                <a:gd name="connsiteY8" fmla="*/ 210758 h 36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576" h="369333">
                  <a:moveTo>
                    <a:pt x="46135" y="210758"/>
                  </a:moveTo>
                  <a:cubicBezTo>
                    <a:pt x="37912" y="176221"/>
                    <a:pt x="-2107" y="137299"/>
                    <a:pt x="86" y="105503"/>
                  </a:cubicBezTo>
                  <a:cubicBezTo>
                    <a:pt x="2279" y="73707"/>
                    <a:pt x="19822" y="36430"/>
                    <a:pt x="59292" y="19984"/>
                  </a:cubicBezTo>
                  <a:cubicBezTo>
                    <a:pt x="98762" y="3538"/>
                    <a:pt x="195246" y="-7974"/>
                    <a:pt x="236909" y="6827"/>
                  </a:cubicBezTo>
                  <a:cubicBezTo>
                    <a:pt x="278572" y="21628"/>
                    <a:pt x="303242" y="63841"/>
                    <a:pt x="309272" y="108793"/>
                  </a:cubicBezTo>
                  <a:cubicBezTo>
                    <a:pt x="315302" y="153745"/>
                    <a:pt x="299952" y="233234"/>
                    <a:pt x="273090" y="276542"/>
                  </a:cubicBezTo>
                  <a:cubicBezTo>
                    <a:pt x="246228" y="319850"/>
                    <a:pt x="185378" y="362610"/>
                    <a:pt x="148100" y="368640"/>
                  </a:cubicBezTo>
                  <a:cubicBezTo>
                    <a:pt x="110822" y="374670"/>
                    <a:pt x="65870" y="340134"/>
                    <a:pt x="49424" y="312724"/>
                  </a:cubicBezTo>
                  <a:cubicBezTo>
                    <a:pt x="32978" y="285314"/>
                    <a:pt x="54358" y="245295"/>
                    <a:pt x="46135" y="210758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1" name="Straight Arrow Connector 140"/>
            <p:cNvCxnSpPr/>
            <p:nvPr/>
          </p:nvCxnSpPr>
          <p:spPr>
            <a:xfrm flipH="1" flipV="1">
              <a:off x="1961655" y="1408260"/>
              <a:ext cx="622839" cy="31080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2637572" y="1645840"/>
              <a:ext cx="42595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b="1" dirty="0"/>
                <a:t>-</a:t>
              </a:r>
              <a:r>
                <a:rPr lang="en-US" sz="1700" b="1" dirty="0" smtClean="0"/>
                <a:t>1</a:t>
              </a:r>
              <a:endParaRPr lang="en-US" sz="1700" b="1" dirty="0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18403" y="799454"/>
              <a:ext cx="130151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Germ is born with a cracked outer shell.</a:t>
              </a:r>
              <a:endParaRPr lang="en-US" b="1" dirty="0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0" y="1"/>
              <a:ext cx="3657600" cy="2516838"/>
            </a:xfrm>
            <a:prstGeom prst="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0460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27295" y="27296"/>
            <a:ext cx="3657601" cy="2480807"/>
            <a:chOff x="-1" y="0"/>
            <a:chExt cx="3657601" cy="2480807"/>
          </a:xfrm>
        </p:grpSpPr>
        <p:sp>
          <p:nvSpPr>
            <p:cNvPr id="4" name="TextBox 3"/>
            <p:cNvSpPr txBox="1"/>
            <p:nvPr/>
          </p:nvSpPr>
          <p:spPr>
            <a:xfrm>
              <a:off x="-1" y="0"/>
              <a:ext cx="36576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/>
                <a:t>Genetic Mutation!</a:t>
              </a:r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82966" y="429359"/>
              <a:ext cx="2491666" cy="1878965"/>
              <a:chOff x="0" y="0"/>
              <a:chExt cx="2491741" cy="1878965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28575" y="76200"/>
                <a:ext cx="1234441" cy="866775"/>
                <a:chOff x="0" y="0"/>
                <a:chExt cx="1234882" cy="867357"/>
              </a:xfrm>
            </p:grpSpPr>
            <p:pic>
              <p:nvPicPr>
                <p:cNvPr id="27" name="Picture 26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Picture 27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Picture 2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Picture 2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Picture 3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0" name="Group 9"/>
              <p:cNvGrpSpPr/>
              <p:nvPr/>
            </p:nvGrpSpPr>
            <p:grpSpPr>
              <a:xfrm>
                <a:off x="1257300" y="285750"/>
                <a:ext cx="1234441" cy="866775"/>
                <a:chOff x="0" y="0"/>
                <a:chExt cx="1234882" cy="867357"/>
              </a:xfrm>
            </p:grpSpPr>
            <p:pic>
              <p:nvPicPr>
                <p:cNvPr id="22" name="Picture 21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Picture 2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Picture 23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Picture 24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Picture 25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1" name="Group 10"/>
              <p:cNvGrpSpPr/>
              <p:nvPr/>
            </p:nvGrpSpPr>
            <p:grpSpPr>
              <a:xfrm>
                <a:off x="800100" y="1000125"/>
                <a:ext cx="1234441" cy="866775"/>
                <a:chOff x="0" y="0"/>
                <a:chExt cx="1234882" cy="867357"/>
              </a:xfrm>
            </p:grpSpPr>
            <p:pic>
              <p:nvPicPr>
                <p:cNvPr id="17" name="Picture 16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Picture 17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" name="Picture 1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Picture 1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Picture 2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2" name="Picture 11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050" y="91440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Picture 12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0858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Picture 13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424" y="1476375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Picture 14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7400" y="12382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Picture 15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4500" y="0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0" name="TextBox 39"/>
            <p:cNvSpPr txBox="1"/>
            <p:nvPr/>
          </p:nvSpPr>
          <p:spPr>
            <a:xfrm>
              <a:off x="1027056" y="1076447"/>
              <a:ext cx="15681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No mutations present.</a:t>
              </a:r>
              <a:endParaRPr lang="en-US" b="1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0" y="0"/>
              <a:ext cx="3657600" cy="2480807"/>
            </a:xfrm>
            <a:prstGeom prst="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445455" y="27295"/>
            <a:ext cx="3657601" cy="2480809"/>
            <a:chOff x="-1" y="0"/>
            <a:chExt cx="3657601" cy="2480809"/>
          </a:xfrm>
        </p:grpSpPr>
        <p:sp>
          <p:nvSpPr>
            <p:cNvPr id="44" name="TextBox 43"/>
            <p:cNvSpPr txBox="1"/>
            <p:nvPr/>
          </p:nvSpPr>
          <p:spPr>
            <a:xfrm>
              <a:off x="-1" y="0"/>
              <a:ext cx="36576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/>
                <a:t>Genetic Mutation!</a:t>
              </a:r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  <a:p>
              <a:pPr algn="ctr"/>
              <a:endParaRPr lang="en-US" b="1" dirty="0" smtClean="0"/>
            </a:p>
            <a:p>
              <a:pPr algn="ctr"/>
              <a:endParaRPr lang="en-US" b="1" dirty="0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582966" y="429359"/>
              <a:ext cx="2491666" cy="1878965"/>
              <a:chOff x="0" y="0"/>
              <a:chExt cx="2491741" cy="1878965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28575" y="76200"/>
                <a:ext cx="1234441" cy="866775"/>
                <a:chOff x="0" y="0"/>
                <a:chExt cx="1234882" cy="867357"/>
              </a:xfrm>
            </p:grpSpPr>
            <p:pic>
              <p:nvPicPr>
                <p:cNvPr id="69" name="Picture 6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0" name="Picture 6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1" name="Picture 7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2" name="Picture 71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3" name="Picture 7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2" name="Group 51"/>
              <p:cNvGrpSpPr/>
              <p:nvPr/>
            </p:nvGrpSpPr>
            <p:grpSpPr>
              <a:xfrm>
                <a:off x="1257300" y="285750"/>
                <a:ext cx="1234441" cy="866775"/>
                <a:chOff x="0" y="0"/>
                <a:chExt cx="1234882" cy="867357"/>
              </a:xfrm>
            </p:grpSpPr>
            <p:pic>
              <p:nvPicPr>
                <p:cNvPr id="64" name="Picture 63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" name="Picture 64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6" name="Picture 65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7" name="Picture 66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8" name="Picture 67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3" name="Group 52"/>
              <p:cNvGrpSpPr/>
              <p:nvPr/>
            </p:nvGrpSpPr>
            <p:grpSpPr>
              <a:xfrm>
                <a:off x="800100" y="1000125"/>
                <a:ext cx="1234441" cy="866775"/>
                <a:chOff x="0" y="0"/>
                <a:chExt cx="1234882" cy="867357"/>
              </a:xfrm>
            </p:grpSpPr>
            <p:pic>
              <p:nvPicPr>
                <p:cNvPr id="59" name="Picture 58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64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Picture 59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687" y="226395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" name="Picture 60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2075" y="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" name="Picture 61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912" y="464551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Picture 62" descr="http://us.cdn4.123rf.com/168nwm/fizzgig/fizzgig0906/fizzgig090600002/5054742-vector-cartoon-illustration-of-a-virus-or-germ-could-be-used-to-represent-virus-cold-flu-swine-flu-a.jpg">
                  <a:hlinkClick r:id="rId2"/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55730"/>
                  <a:ext cx="402807" cy="40280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54" name="Picture 53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050" y="91440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Picture 54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0858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" name="Picture 55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424" y="1476375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" name="Picture 56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7400" y="1238250"/>
                <a:ext cx="402820" cy="4028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" name="Picture 57" descr="http://us.cdn4.123rf.com/168nwm/fizzgig/fizzgig0906/fizzgig090600002/5054742-vector-cartoon-illustration-of-a-virus-or-germ-could-be-used-to-represent-virus-cold-flu-swine-flu-a.jpg">
                <a:hlinkClick r:id="rId2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4500" y="0"/>
                <a:ext cx="402590" cy="4025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0" name="Rectangle 49"/>
            <p:cNvSpPr/>
            <p:nvPr/>
          </p:nvSpPr>
          <p:spPr>
            <a:xfrm>
              <a:off x="0" y="1"/>
              <a:ext cx="3657600" cy="2480808"/>
            </a:xfrm>
            <a:prstGeom prst="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6571138" y="1110870"/>
            <a:ext cx="1568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No mutations present.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377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69</Words>
  <Application>Microsoft Office PowerPoint</Application>
  <PresentationFormat>On-screen Show (4:3)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Marshfield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Amendolare, Nicholas</dc:creator>
  <cp:lastModifiedBy>Amendolare, Nicholas</cp:lastModifiedBy>
  <cp:revision>4</cp:revision>
  <dcterms:created xsi:type="dcterms:W3CDTF">2018-01-17T17:04:27Z</dcterms:created>
  <dcterms:modified xsi:type="dcterms:W3CDTF">2018-01-17T18:10:19Z</dcterms:modified>
</cp:coreProperties>
</file>