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3429000" cy="4572000"/>
  <p:notesSz cx="6858000" cy="9144000"/>
  <p:defaultTextStyle>
    <a:defPPr>
      <a:defRPr lang="en-US"/>
    </a:defPPr>
    <a:lvl1pPr marL="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>
          <p15:clr>
            <a:srgbClr val="A4A3A4"/>
          </p15:clr>
        </p15:guide>
        <p15:guide id="2" pos="10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548" y="42"/>
      </p:cViewPr>
      <p:guideLst>
        <p:guide orient="horz" pos="1440"/>
        <p:guide pos="10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5" y="1420284"/>
            <a:ext cx="2914650" cy="9800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2590800"/>
            <a:ext cx="24003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67" y="2937934"/>
            <a:ext cx="291465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867" y="1937809"/>
            <a:ext cx="291465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1450" y="1066800"/>
            <a:ext cx="1514475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43075" y="1066800"/>
            <a:ext cx="1514475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450" y="1023409"/>
            <a:ext cx="1515071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1450" y="1449917"/>
            <a:ext cx="1515071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41884" y="1023409"/>
            <a:ext cx="1515666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41884" y="1449917"/>
            <a:ext cx="1515666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182033"/>
            <a:ext cx="1128117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0644" y="182034"/>
            <a:ext cx="1916906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956734"/>
            <a:ext cx="1128117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108" y="3200400"/>
            <a:ext cx="20574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72108" y="408517"/>
            <a:ext cx="20574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108" y="3578225"/>
            <a:ext cx="20574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86025" y="183092"/>
            <a:ext cx="771525" cy="3901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1450" y="183092"/>
            <a:ext cx="2257425" cy="3901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1450" y="183092"/>
            <a:ext cx="3086100" cy="762000"/>
          </a:xfrm>
          <a:prstGeom prst="rect">
            <a:avLst/>
          </a:prstGeom>
        </p:spPr>
        <p:txBody>
          <a:bodyPr vert="horz" lIns="45720" tIns="22860" rIns="45720" bIns="2286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450" y="1066800"/>
            <a:ext cx="3086100" cy="3017309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1450" y="4237567"/>
            <a:ext cx="800100" cy="243417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1575" y="4237567"/>
            <a:ext cx="1085850" cy="243417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57450" y="4237567"/>
            <a:ext cx="800100" cy="243417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3429000" cy="4372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atattacggcgccgtaatgctagccgatattagcgctagccgatattacg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atattacggcgccgtaatgctagccgatatatgcgctagccgatattacg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attacggcgcgccgcgatcgtaatgctacgatcgatcggcgcatatat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attacggcgcgccgcgatcgtaatcgtacgatcgatcggcgcatatat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atcggcgctacgatgctacgcgattaatcggcatcgtagc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atcggcgctaatatgctacgcgattaatcggcatcgtagc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cggctatacgatgcatcgtatagccgtacgtacgtata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cggctatacgatcgatcgtatagccgtacgtacgtata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tagccgcgtagctacgcgtataatcggctagctacg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tagccgcgtagcgccgcgtataatcggctagctacg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cgtatagcgccgattaatgctagctagctagcgc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cgtatagcgccgattaatgctagctagctagcgc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a</a:t>
            </a:r>
            <a:r>
              <a:rPr lang="en-US" spc="50" dirty="0" err="1" smtClean="0">
                <a:latin typeface="Agency FB" panose="020B0503020202020204" pitchFamily="34" charset="0"/>
              </a:rPr>
              <a:t>ttagctacgatgcatgccgatgctacgatgc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a</a:t>
            </a:r>
            <a:r>
              <a:rPr lang="en-US" spc="50" dirty="0" err="1" smtClean="0">
                <a:latin typeface="Agency FB" panose="020B0503020202020204" pitchFamily="34" charset="0"/>
              </a:rPr>
              <a:t>ttagctacgatgcatgccgatgctacgtagc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gctaatcgtagcatgcattagctacgtagccg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gctaatcgtagcatgcattagctacgtagccg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tatagccgtaatcgtacgtagctatagcgc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taatgccgtaatcgtacgtagctatagcgc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gctaatgcattagctaatgcatgcgctacg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gctaatgcattagctaatcgatgcgctacg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gcgctaatgcatgcattagccggccgcgta</a:t>
            </a:r>
            <a:r>
              <a:rPr lang="en-US" spc="50" dirty="0" smtClean="0">
                <a:latin typeface="Agency FB" panose="020B0503020202020204" pitchFamily="34" charset="0"/>
              </a:rPr>
              <a:t/>
            </a:r>
            <a:br>
              <a:rPr lang="en-US" spc="50" dirty="0" smtClean="0">
                <a:latin typeface="Agency FB" panose="020B0503020202020204" pitchFamily="34" charset="0"/>
              </a:rPr>
            </a:br>
            <a:r>
              <a:rPr lang="en-US" spc="50" dirty="0" err="1" smtClean="0">
                <a:latin typeface="Agency FB" panose="020B0503020202020204" pitchFamily="34" charset="0"/>
              </a:rPr>
              <a:t>gcgctaatgctagcattagccggccgcgta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gcgctacgtagccgtacgtacgtagcatta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gcgctacgtagccgtacgtacgtagctata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tagcgctagccgattagctagccgatatgc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tagcgctagcgcattagctagccgatatgc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gctacgtacgtagcgccgatgcatta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gctacgtacgatatgccgatgcatta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gcattatagccggctaatgcatta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gcatattagccggctaatgcatta</a:t>
            </a:r>
            <a:endParaRPr lang="en-US" spc="50" dirty="0">
              <a:latin typeface="Agency FB" panose="020B05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429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spc="5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Patient 6 –- Female –- 72 years</a:t>
            </a:r>
            <a:endParaRPr lang="en-US" u="sng" spc="5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5500" y="2083274"/>
            <a:ext cx="1333500" cy="2517677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r"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tagcatatgctagccgatcggcta</a:t>
            </a:r>
            <a:r>
              <a:rPr lang="en-US" spc="50" dirty="0">
                <a:latin typeface="Agency FB" panose="020B0503020202020204" pitchFamily="34" charset="0"/>
              </a:rPr>
              <a:t/>
            </a:r>
            <a:br>
              <a:rPr lang="en-US" spc="50" dirty="0">
                <a:latin typeface="Agency FB" panose="020B0503020202020204" pitchFamily="34" charset="0"/>
              </a:rPr>
            </a:br>
            <a:r>
              <a:rPr lang="en-US" spc="50" dirty="0" err="1">
                <a:latin typeface="Agency FB" panose="020B0503020202020204" pitchFamily="34" charset="0"/>
              </a:rPr>
              <a:t>tagcatatgctagccgatgcgcta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cggctacgatcgtatagcta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cggctacgatgctatagcta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70" dirty="0" err="1" smtClean="0">
                <a:latin typeface="Agency FB" panose="020B0503020202020204" pitchFamily="34" charset="0"/>
              </a:rPr>
              <a:t>tagcatgctaatcgtagc</a:t>
            </a:r>
            <a:endParaRPr lang="en-US" spc="7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70" dirty="0" err="1" smtClean="0">
                <a:latin typeface="Agency FB" panose="020B0503020202020204" pitchFamily="34" charset="0"/>
              </a:rPr>
              <a:t>atgcatcgtaatcgtagc</a:t>
            </a:r>
            <a:endParaRPr lang="en-US" spc="7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70" dirty="0" err="1" smtClean="0">
                <a:latin typeface="Agency FB" panose="020B0503020202020204" pitchFamily="34" charset="0"/>
              </a:rPr>
              <a:t>tagccgatgcatgcatat</a:t>
            </a:r>
            <a:endParaRPr lang="en-US" spc="7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70" dirty="0" err="1" smtClean="0">
                <a:latin typeface="Agency FB" panose="020B0503020202020204" pitchFamily="34" charset="0"/>
              </a:rPr>
              <a:t>tagccgatgcatgctaat</a:t>
            </a:r>
            <a:endParaRPr lang="en-US" spc="7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20" dirty="0" err="1" smtClean="0">
                <a:latin typeface="Agency FB" panose="020B0503020202020204" pitchFamily="34" charset="0"/>
              </a:rPr>
              <a:t>gctaattaattaattacg</a:t>
            </a:r>
            <a:endParaRPr lang="en-US" spc="2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tagccgtacgta</a:t>
            </a:r>
            <a:r>
              <a:rPr lang="en-US" spc="50" dirty="0" smtClean="0">
                <a:latin typeface="Agency FB" panose="020B0503020202020204" pitchFamily="34" charset="0"/>
              </a:rPr>
              <a:t/>
            </a:r>
            <a:br>
              <a:rPr lang="en-US" spc="50" dirty="0" smtClean="0">
                <a:latin typeface="Agency FB" panose="020B0503020202020204" pitchFamily="34" charset="0"/>
              </a:rPr>
            </a:br>
            <a:r>
              <a:rPr lang="en-US" spc="50" dirty="0" err="1" smtClean="0">
                <a:latin typeface="Agency FB" panose="020B0503020202020204" pitchFamily="34" charset="0"/>
              </a:rPr>
              <a:t>tacgcgtacgta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gcatcgtagctaat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gcatcgtagctaat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tagcgccggc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tagccgtaat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tagccgtaat</a:t>
            </a:r>
            <a:endParaRPr lang="en-US" spc="5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33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3429000" cy="4372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atattacggcgccgtaatgctagccgatattagcgctagccgatattacg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atattacggcgccgtaatgctagccgatatatgcgctagccgatattacg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attacggcgcgccgcgatcgtaatgctacgatcgatcggcgcatatat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attacggcgcgccgcgatcgtaatcgtacgatcgatcggcgcatatat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atcggcgctacgatgctacgcgattaatcggcatcgtagc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atcggcgctaatatgctacgcgattaatcggcatcgtagc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cggctatacgatgcatcgtatagccgtacgtacgtata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cggctatacgatcgatcgtatagccgtacgtacgtata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tagccgcgtagctacg</a:t>
            </a:r>
            <a:r>
              <a:rPr lang="en-US" spc="50" dirty="0" err="1" smtClean="0">
                <a:latin typeface="Agency FB" panose="020B0503020202020204" pitchFamily="34" charset="0"/>
              </a:rPr>
              <a:t>cgtataatcggctagctacg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tagccgcgtagcgccgcg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tataatcg</a:t>
            </a:r>
            <a:r>
              <a:rPr lang="en-US" spc="50" dirty="0" err="1" smtClean="0">
                <a:latin typeface="Agency FB" panose="020B0503020202020204" pitchFamily="34" charset="0"/>
              </a:rPr>
              <a:t>gctagctacg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cgtatagcgccgattaatgctagctagctagcgc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cgtatagc</a:t>
            </a:r>
            <a:r>
              <a:rPr lang="en-US" spc="50" dirty="0" err="1">
                <a:solidFill>
                  <a:schemeClr val="bg1"/>
                </a:solidFill>
                <a:latin typeface="Agency FB" panose="020B0503020202020204" pitchFamily="34" charset="0"/>
              </a:rPr>
              <a:t>gccgattaat</a:t>
            </a:r>
            <a:r>
              <a:rPr lang="en-US" spc="50" dirty="0" err="1">
                <a:latin typeface="Agency FB" panose="020B0503020202020204" pitchFamily="34" charset="0"/>
              </a:rPr>
              <a:t>gctagctagctagcgc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a</a:t>
            </a:r>
            <a:r>
              <a:rPr lang="en-US" spc="50" dirty="0" err="1" smtClean="0">
                <a:latin typeface="Agency FB" panose="020B0503020202020204" pitchFamily="34" charset="0"/>
              </a:rPr>
              <a:t>ttagctacgatgcatgccgatgctacgatgc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a</a:t>
            </a:r>
            <a:r>
              <a:rPr lang="en-US" spc="50" dirty="0" err="1" smtClean="0">
                <a:latin typeface="Agency FB" panose="020B0503020202020204" pitchFamily="34" charset="0"/>
              </a:rPr>
              <a:t>tta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gctacgatgcatgccgatgct</a:t>
            </a:r>
            <a:r>
              <a:rPr lang="en-US" spc="50" dirty="0" err="1" smtClean="0">
                <a:latin typeface="Agency FB" panose="020B0503020202020204" pitchFamily="34" charset="0"/>
              </a:rPr>
              <a:t>acgtagc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gctaatcgtagcatgcattagctacgtagccg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solidFill>
                  <a:schemeClr val="bg1"/>
                </a:solidFill>
                <a:latin typeface="Agency FB" panose="020B0503020202020204" pitchFamily="34" charset="0"/>
              </a:rPr>
              <a:t>gctaatcgtagcatgcattagctacgtagccg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tatagccgtaatcgtacgtagctatagcgc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taatgccgtaatcgtacgtagctatagcgc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gctaatgcattagctaatgcatgcgctacg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gctaatgcattagctaatcgatgcgctacg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gcgctaatgcatgcattagccggccgcgta</a:t>
            </a:r>
            <a:r>
              <a:rPr lang="en-US" spc="50" dirty="0" smtClean="0">
                <a:latin typeface="Agency FB" panose="020B0503020202020204" pitchFamily="34" charset="0"/>
              </a:rPr>
              <a:t/>
            </a:r>
            <a:br>
              <a:rPr lang="en-US" spc="50" dirty="0" smtClean="0">
                <a:latin typeface="Agency FB" panose="020B0503020202020204" pitchFamily="34" charset="0"/>
              </a:rPr>
            </a:br>
            <a:r>
              <a:rPr lang="en-US" spc="50" dirty="0" err="1" smtClean="0">
                <a:latin typeface="Agency FB" panose="020B0503020202020204" pitchFamily="34" charset="0"/>
              </a:rPr>
              <a:t>gcgc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taatgctagcatt</a:t>
            </a:r>
            <a:r>
              <a:rPr lang="en-US" spc="50" dirty="0" err="1" smtClean="0">
                <a:latin typeface="Agency FB" panose="020B0503020202020204" pitchFamily="34" charset="0"/>
              </a:rPr>
              <a:t>agccggccgcgta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gcgctacgtagccgtacgt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acgtagcat</a:t>
            </a:r>
            <a:r>
              <a:rPr lang="en-US" spc="50" dirty="0" err="1" smtClean="0">
                <a:latin typeface="Agency FB" panose="020B0503020202020204" pitchFamily="34" charset="0"/>
              </a:rPr>
              <a:t>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gctacgtagccgtacg</a:t>
            </a:r>
            <a:r>
              <a:rPr lang="en-US" spc="50" dirty="0" err="1" smtClean="0">
                <a:latin typeface="Agency FB" panose="020B0503020202020204" pitchFamily="34" charset="0"/>
              </a:rPr>
              <a:t>tacgtagctata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tagcgcta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gccgattagctagccg</a:t>
            </a:r>
            <a:r>
              <a:rPr lang="en-US" spc="50" dirty="0" err="1" smtClean="0">
                <a:latin typeface="Agency FB" panose="020B0503020202020204" pitchFamily="34" charset="0"/>
              </a:rPr>
              <a:t>atatgc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tagcgctagcgcattagctagccgatatgc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gctacgtacg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tagcg</a:t>
            </a:r>
            <a:r>
              <a:rPr lang="en-US" spc="50" dirty="0" err="1" smtClean="0">
                <a:latin typeface="Agency FB" panose="020B0503020202020204" pitchFamily="34" charset="0"/>
              </a:rPr>
              <a:t>ccga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tg</a:t>
            </a:r>
            <a:r>
              <a:rPr lang="en-US" spc="50" dirty="0" err="1" smtClean="0">
                <a:latin typeface="Agency FB" panose="020B0503020202020204" pitchFamily="34" charset="0"/>
              </a:rPr>
              <a:t>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acgta</a:t>
            </a:r>
            <a:r>
              <a:rPr lang="en-US" spc="50" dirty="0" err="1" smtClean="0">
                <a:latin typeface="Agency FB" panose="020B0503020202020204" pitchFamily="34" charset="0"/>
              </a:rPr>
              <a:t>cgatatgccgatgcatta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gcat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tatagccggcta</a:t>
            </a:r>
            <a:r>
              <a:rPr lang="en-US" spc="50" dirty="0" err="1" smtClean="0">
                <a:latin typeface="Agency FB" panose="020B0503020202020204" pitchFamily="34" charset="0"/>
              </a:rPr>
              <a:t>atgcatta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gcata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ttagcc</a:t>
            </a:r>
            <a:r>
              <a:rPr lang="en-US" spc="50" dirty="0" err="1" smtClean="0">
                <a:latin typeface="Agency FB" panose="020B0503020202020204" pitchFamily="34" charset="0"/>
              </a:rPr>
              <a:t>ggctaat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gcat</a:t>
            </a:r>
            <a:r>
              <a:rPr lang="en-US" spc="50" dirty="0" err="1" smtClean="0">
                <a:latin typeface="Agency FB" panose="020B0503020202020204" pitchFamily="34" charset="0"/>
              </a:rPr>
              <a:t>ta</a:t>
            </a:r>
            <a:endParaRPr lang="en-US" spc="50" dirty="0">
              <a:latin typeface="Agency FB" panose="020B05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429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spc="5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Patient </a:t>
            </a:r>
            <a:r>
              <a:rPr lang="en-US" u="sng" spc="5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6 –-- Female –-- </a:t>
            </a:r>
            <a:r>
              <a:rPr lang="en-US" u="sng" spc="5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72 years</a:t>
            </a:r>
            <a:endParaRPr lang="en-US" u="sng" spc="5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5500" y="2083274"/>
            <a:ext cx="1333500" cy="2517677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r"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tagcatatgcta</a:t>
            </a:r>
            <a:r>
              <a:rPr lang="en-US" spc="50" dirty="0" err="1">
                <a:solidFill>
                  <a:schemeClr val="bg1"/>
                </a:solidFill>
                <a:latin typeface="Agency FB" panose="020B0503020202020204" pitchFamily="34" charset="0"/>
              </a:rPr>
              <a:t>gccgatcgg</a:t>
            </a:r>
            <a:r>
              <a:rPr lang="en-US" spc="50" dirty="0" err="1">
                <a:latin typeface="Agency FB" panose="020B0503020202020204" pitchFamily="34" charset="0"/>
              </a:rPr>
              <a:t>cta</a:t>
            </a:r>
            <a:r>
              <a:rPr lang="en-US" spc="50" dirty="0">
                <a:latin typeface="Agency FB" panose="020B0503020202020204" pitchFamily="34" charset="0"/>
              </a:rPr>
              <a:t/>
            </a:r>
            <a:br>
              <a:rPr lang="en-US" spc="50" dirty="0">
                <a:latin typeface="Agency FB" panose="020B0503020202020204" pitchFamily="34" charset="0"/>
              </a:rPr>
            </a:br>
            <a:r>
              <a:rPr lang="en-US" spc="50" dirty="0" err="1">
                <a:latin typeface="Agency FB" panose="020B0503020202020204" pitchFamily="34" charset="0"/>
              </a:rPr>
              <a:t>tagc</a:t>
            </a:r>
            <a:r>
              <a:rPr lang="en-US" spc="50" dirty="0" err="1">
                <a:solidFill>
                  <a:schemeClr val="bg1"/>
                </a:solidFill>
                <a:latin typeface="Agency FB" panose="020B0503020202020204" pitchFamily="34" charset="0"/>
              </a:rPr>
              <a:t>atatg</a:t>
            </a:r>
            <a:r>
              <a:rPr lang="en-US" spc="50" dirty="0" err="1">
                <a:latin typeface="Agency FB" panose="020B0503020202020204" pitchFamily="34" charset="0"/>
              </a:rPr>
              <a:t>ctagccgatgcgcta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cggctacgatcgtatagcta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cggctacgatgctatagcta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tagcatgctaa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tcgta</a:t>
            </a:r>
            <a:r>
              <a:rPr lang="en-US" spc="50" dirty="0" err="1" smtClean="0">
                <a:latin typeface="Agency FB" panose="020B0503020202020204" pitchFamily="34" charset="0"/>
              </a:rPr>
              <a:t>gc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atgcat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cgta</a:t>
            </a:r>
            <a:r>
              <a:rPr lang="en-US" spc="50" dirty="0" err="1" smtClean="0">
                <a:latin typeface="Agency FB" panose="020B0503020202020204" pitchFamily="34" charset="0"/>
              </a:rPr>
              <a:t>atcgtagc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tagccgatgcatgc</a:t>
            </a:r>
            <a:r>
              <a:rPr lang="en-US" spc="50" dirty="0" err="1" smtClean="0">
                <a:latin typeface="Agency FB" panose="020B0503020202020204" pitchFamily="34" charset="0"/>
              </a:rPr>
              <a:t>atat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agccgatgcatgc</a:t>
            </a:r>
            <a:r>
              <a:rPr lang="en-US" spc="50" dirty="0" err="1" smtClean="0">
                <a:latin typeface="Agency FB" panose="020B0503020202020204" pitchFamily="34" charset="0"/>
              </a:rPr>
              <a:t>taat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tagccgtacgta</a:t>
            </a:r>
            <a:r>
              <a:rPr lang="en-US" spc="50" dirty="0" smtClean="0">
                <a:latin typeface="Agency FB" panose="020B0503020202020204" pitchFamily="34" charset="0"/>
              </a:rPr>
              <a:t/>
            </a:r>
            <a:br>
              <a:rPr lang="en-US" spc="50" dirty="0" smtClean="0">
                <a:latin typeface="Agency FB" panose="020B0503020202020204" pitchFamily="34" charset="0"/>
              </a:rPr>
            </a:br>
            <a:r>
              <a:rPr lang="en-US" spc="50" dirty="0" err="1" smtClean="0">
                <a:latin typeface="Agency FB" panose="020B0503020202020204" pitchFamily="34" charset="0"/>
              </a:rPr>
              <a:t>tacgcgtacgta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gcatcgtagct</a:t>
            </a:r>
            <a:r>
              <a:rPr lang="en-US" spc="50" dirty="0" err="1" smtClean="0">
                <a:latin typeface="Agency FB" panose="020B0503020202020204" pitchFamily="34" charset="0"/>
              </a:rPr>
              <a:t>aat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gcatcgtagctaat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tagcgccggc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cgc</a:t>
            </a:r>
            <a:r>
              <a:rPr lang="en-US" spc="50" dirty="0" err="1" smtClean="0">
                <a:latin typeface="Agency FB" panose="020B0503020202020204" pitchFamily="34" charset="0"/>
              </a:rPr>
              <a:t>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tagccgtaat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Tagccgtaat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smtClean="0">
                <a:latin typeface="Agency FB" panose="020B0503020202020204" pitchFamily="34" charset="0"/>
              </a:rPr>
              <a:t>*Bad sample</a:t>
            </a:r>
            <a:endParaRPr lang="en-US" spc="5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186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3429000" cy="4372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atattaatgcgccgtaatgctagccgatattagcgctagccgatattacg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atattacggcgcattaatgctagccgatatatgcgctagccgatattacg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attacggcgcgccgcgatcgtaatgctacgatcgatcggcgcatatat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attacggcgcgccgcgatcgtaatcgtacgatcgatcggcgcatatat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atcggcgctacgatgctacgcgattaatcggcatcgtagc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atcggcgctaatatgctacgcgattaatcggcatcgtagc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cggctatacgatgcatcgtatagccgtacgtacgtata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cggctatacgatcgtacgtatagccgtacgtacgtata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tagccgcgtagctacgcgtataatcggctagctacg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tagccgcgtagcgccgcgtataatcggctagctacg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cgtatagcgccgattaatgctagctagctagcgc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cgtatagctccgattaatgctagctagctagcgc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a</a:t>
            </a:r>
            <a:r>
              <a:rPr lang="en-US" spc="50" dirty="0" err="1" smtClean="0">
                <a:latin typeface="Agency FB" panose="020B0503020202020204" pitchFamily="34" charset="0"/>
              </a:rPr>
              <a:t>ttagctacgatgcatgccgatgctacgatgc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a</a:t>
            </a:r>
            <a:r>
              <a:rPr lang="en-US" spc="50" dirty="0" err="1" smtClean="0">
                <a:latin typeface="Agency FB" panose="020B0503020202020204" pitchFamily="34" charset="0"/>
              </a:rPr>
              <a:t>ttagctacgatgcatgccgatgctacgtagc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gctaatcgtagcatgcattagctacgtagccg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gctaatcgtagcatgcattagctacgtagccg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tatagccgtaatcgtacgtagctatagcgc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taatgccgtaatcgtacgtagctatagcgc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gctaatgcattagctaatgcatgcgctaat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gctaatgcattagctaatcgatgcgctaat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gcgctaatgcatgcattagccggccgcgta</a:t>
            </a:r>
            <a:r>
              <a:rPr lang="en-US" spc="50" dirty="0" smtClean="0">
                <a:latin typeface="Agency FB" panose="020B0503020202020204" pitchFamily="34" charset="0"/>
              </a:rPr>
              <a:t/>
            </a:r>
            <a:br>
              <a:rPr lang="en-US" spc="50" dirty="0" smtClean="0">
                <a:latin typeface="Agency FB" panose="020B0503020202020204" pitchFamily="34" charset="0"/>
              </a:rPr>
            </a:br>
            <a:r>
              <a:rPr lang="en-US" spc="50" dirty="0" err="1" smtClean="0">
                <a:latin typeface="Agency FB" panose="020B0503020202020204" pitchFamily="34" charset="0"/>
              </a:rPr>
              <a:t>gcgctaatgctagcattagccggccgcgta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gcgctacgtagccgtacgtacgtagcatta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gcgctacgtagccgtacgtacgtagctata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tagcgctagccgattagctagccgatatcg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tagcgctagcgcattagctagccgatatcg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gctacgtacgtagcgccgatgcatta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gctacgtacgatatgccgatgcatta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taattatagccggctaatgcatta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taatattagccggctaatgcatta</a:t>
            </a:r>
            <a:endParaRPr lang="en-US" spc="50" dirty="0">
              <a:latin typeface="Agency FB" panose="020B05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429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spc="5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Patient </a:t>
            </a:r>
            <a:r>
              <a:rPr lang="en-US" u="sng" spc="5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13 -– Female -– </a:t>
            </a:r>
            <a:r>
              <a:rPr lang="en-US" u="sng" spc="5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9 years</a:t>
            </a:r>
            <a:endParaRPr lang="en-US" u="sng" spc="5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5500" y="2057400"/>
            <a:ext cx="1333500" cy="2517677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r"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tagcatatgctagccgatcggcta</a:t>
            </a:r>
            <a:r>
              <a:rPr lang="en-US" spc="50" dirty="0">
                <a:latin typeface="Agency FB" panose="020B0503020202020204" pitchFamily="34" charset="0"/>
              </a:rPr>
              <a:t/>
            </a:r>
            <a:br>
              <a:rPr lang="en-US" spc="50" dirty="0">
                <a:latin typeface="Agency FB" panose="020B0503020202020204" pitchFamily="34" charset="0"/>
              </a:rPr>
            </a:br>
            <a:r>
              <a:rPr lang="en-US" spc="50" dirty="0" err="1">
                <a:latin typeface="Agency FB" panose="020B0503020202020204" pitchFamily="34" charset="0"/>
              </a:rPr>
              <a:t>tagcatatgctagccgatgcgcta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gcgctacgatcgtatagcta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gcgctacgatgctatagcta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70" dirty="0" err="1" smtClean="0">
                <a:latin typeface="Agency FB" panose="020B0503020202020204" pitchFamily="34" charset="0"/>
              </a:rPr>
              <a:t>tagcatgctaatcgtagc</a:t>
            </a:r>
            <a:endParaRPr lang="en-US" spc="7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70" dirty="0" err="1" smtClean="0">
                <a:latin typeface="Agency FB" panose="020B0503020202020204" pitchFamily="34" charset="0"/>
              </a:rPr>
              <a:t>atgcatcgatatcgtagc</a:t>
            </a:r>
            <a:endParaRPr lang="en-US" spc="7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70" dirty="0" err="1" smtClean="0">
                <a:latin typeface="Agency FB" panose="020B0503020202020204" pitchFamily="34" charset="0"/>
              </a:rPr>
              <a:t>tagccgatgcatgcatat</a:t>
            </a:r>
            <a:endParaRPr lang="en-US" spc="7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70" dirty="0" err="1" smtClean="0">
                <a:latin typeface="Agency FB" panose="020B0503020202020204" pitchFamily="34" charset="0"/>
              </a:rPr>
              <a:t>tagccgatgcatgctaat</a:t>
            </a:r>
            <a:endParaRPr lang="en-US" spc="7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20" dirty="0" err="1" smtClean="0">
                <a:latin typeface="Agency FB" panose="020B0503020202020204" pitchFamily="34" charset="0"/>
              </a:rPr>
              <a:t>gctaattaattaattacg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tagccgtacgta</a:t>
            </a:r>
            <a:r>
              <a:rPr lang="en-US" spc="50" dirty="0" smtClean="0">
                <a:latin typeface="Agency FB" panose="020B0503020202020204" pitchFamily="34" charset="0"/>
              </a:rPr>
              <a:t/>
            </a:r>
            <a:br>
              <a:rPr lang="en-US" spc="50" dirty="0" smtClean="0">
                <a:latin typeface="Agency FB" panose="020B0503020202020204" pitchFamily="34" charset="0"/>
              </a:rPr>
            </a:br>
            <a:r>
              <a:rPr lang="en-US" spc="50" dirty="0" err="1" smtClean="0">
                <a:latin typeface="Agency FB" panose="020B0503020202020204" pitchFamily="34" charset="0"/>
              </a:rPr>
              <a:t>tacggctacgta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gcatcgtagctaat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gcatcgtagctaat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tagcgccggc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tagccgtaat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tagccgtaat</a:t>
            </a:r>
            <a:endParaRPr lang="en-US" spc="5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54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3429000" cy="4372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atattaatg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cgc</a:t>
            </a:r>
            <a:r>
              <a:rPr lang="en-US" spc="50" dirty="0" err="1" smtClean="0">
                <a:latin typeface="Agency FB" panose="020B0503020202020204" pitchFamily="34" charset="0"/>
              </a:rPr>
              <a:t>cgtaatgcta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gccgatatt</a:t>
            </a:r>
            <a:r>
              <a:rPr lang="en-US" spc="50" dirty="0" err="1" smtClean="0">
                <a:latin typeface="Agency FB" panose="020B0503020202020204" pitchFamily="34" charset="0"/>
              </a:rPr>
              <a:t>agcgctagccgatattacg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atattacggcgcat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taa</a:t>
            </a:r>
            <a:r>
              <a:rPr lang="en-US" spc="50" dirty="0" err="1" smtClean="0">
                <a:latin typeface="Agency FB" panose="020B0503020202020204" pitchFamily="34" charset="0"/>
              </a:rPr>
              <a:t>tgctagccgatat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atg</a:t>
            </a:r>
            <a:r>
              <a:rPr lang="en-US" spc="50" dirty="0" err="1" smtClean="0">
                <a:latin typeface="Agency FB" panose="020B0503020202020204" pitchFamily="34" charset="0"/>
              </a:rPr>
              <a:t>cgcta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</a:t>
            </a:r>
            <a:r>
              <a:rPr lang="en-US" spc="50" dirty="0" err="1" smtClean="0">
                <a:latin typeface="Agency FB" panose="020B0503020202020204" pitchFamily="34" charset="0"/>
              </a:rPr>
              <a:t>cgat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</a:t>
            </a:r>
            <a:r>
              <a:rPr lang="en-US" spc="50" dirty="0" err="1" smtClean="0">
                <a:latin typeface="Agency FB" panose="020B0503020202020204" pitchFamily="34" charset="0"/>
              </a:rPr>
              <a:t>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attacggcgcgccg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cgatcgtaatgctacgatcgatcgg</a:t>
            </a:r>
            <a:r>
              <a:rPr lang="en-US" spc="50" dirty="0" err="1" smtClean="0">
                <a:latin typeface="Agency FB" panose="020B0503020202020204" pitchFamily="34" charset="0"/>
              </a:rPr>
              <a:t>cgcatatat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attacggcgcgccgcgatcgtaatcgtacgatcgatcggcgcatatat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atcggcgctacgatgctacgcgattaatcggcatcgtagc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atcggcgctaatatgctacgcgattaatcggcatcgtagc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cggctatacgatgcatcgtatagccgtacgtacgtata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cggctatacgatcgtacgtatagccgtacgtacgtata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tagccgcgta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gctacgcgtataat</a:t>
            </a:r>
            <a:r>
              <a:rPr lang="en-US" spc="50" dirty="0" err="1" smtClean="0">
                <a:latin typeface="Agency FB" panose="020B0503020202020204" pitchFamily="34" charset="0"/>
              </a:rPr>
              <a:t>cggctagctacg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tagccgcgtagcgccgcgtataatcggctagctacg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cgta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tagcgccgatt</a:t>
            </a:r>
            <a:r>
              <a:rPr lang="en-US" spc="50" dirty="0" err="1" smtClean="0">
                <a:latin typeface="Agency FB" panose="020B0503020202020204" pitchFamily="34" charset="0"/>
              </a:rPr>
              <a:t>aatgctag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ctagcta</a:t>
            </a:r>
            <a:r>
              <a:rPr lang="en-US" spc="50" dirty="0" err="1" smtClean="0">
                <a:latin typeface="Agency FB" panose="020B0503020202020204" pitchFamily="34" charset="0"/>
              </a:rPr>
              <a:t>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cgtatagctccgattaatgctagctagctagcgc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a</a:t>
            </a:r>
            <a:r>
              <a:rPr lang="en-US" spc="50" dirty="0" err="1" smtClean="0">
                <a:latin typeface="Agency FB" panose="020B0503020202020204" pitchFamily="34" charset="0"/>
              </a:rPr>
              <a:t>tt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agct</a:t>
            </a:r>
            <a:r>
              <a:rPr lang="en-US" spc="50" dirty="0" err="1" smtClean="0">
                <a:latin typeface="Agency FB" panose="020B0503020202020204" pitchFamily="34" charset="0"/>
              </a:rPr>
              <a:t>acgatg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catgccgatgctacg</a:t>
            </a:r>
            <a:r>
              <a:rPr lang="en-US" spc="50" dirty="0" err="1" smtClean="0">
                <a:latin typeface="Agency FB" panose="020B0503020202020204" pitchFamily="34" charset="0"/>
              </a:rPr>
              <a:t>atgc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a</a:t>
            </a:r>
            <a:r>
              <a:rPr lang="en-US" spc="50" dirty="0" err="1" smtClean="0">
                <a:latin typeface="Agency FB" panose="020B0503020202020204" pitchFamily="34" charset="0"/>
              </a:rPr>
              <a:t>tt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agctacgatgc</a:t>
            </a:r>
            <a:r>
              <a:rPr lang="en-US" spc="50" dirty="0" err="1" smtClean="0">
                <a:latin typeface="Agency FB" panose="020B0503020202020204" pitchFamily="34" charset="0"/>
              </a:rPr>
              <a:t>atgccgatgc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tacgt</a:t>
            </a:r>
            <a:r>
              <a:rPr lang="en-US" spc="50" dirty="0" err="1" smtClean="0">
                <a:latin typeface="Agency FB" panose="020B0503020202020204" pitchFamily="34" charset="0"/>
              </a:rPr>
              <a:t>agc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gtagcatgcattagctac</a:t>
            </a:r>
            <a:r>
              <a:rPr lang="en-US" spc="50" dirty="0" err="1" smtClean="0">
                <a:latin typeface="Agency FB" panose="020B0503020202020204" pitchFamily="34" charset="0"/>
              </a:rPr>
              <a:t>gtagccg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gctaatc</a:t>
            </a:r>
            <a:r>
              <a:rPr lang="en-US" spc="50" dirty="0" err="1">
                <a:solidFill>
                  <a:schemeClr val="bg1"/>
                </a:solidFill>
                <a:latin typeface="Agency FB" panose="020B0503020202020204" pitchFamily="34" charset="0"/>
              </a:rPr>
              <a:t>gtag</a:t>
            </a:r>
            <a:r>
              <a:rPr lang="en-US" spc="50" dirty="0" err="1">
                <a:latin typeface="Agency FB" panose="020B0503020202020204" pitchFamily="34" charset="0"/>
              </a:rPr>
              <a:t>catg</a:t>
            </a:r>
            <a:r>
              <a:rPr lang="en-US" spc="50" dirty="0" err="1">
                <a:solidFill>
                  <a:schemeClr val="bg1"/>
                </a:solidFill>
                <a:latin typeface="Agency FB" panose="020B0503020202020204" pitchFamily="34" charset="0"/>
              </a:rPr>
              <a:t>ca</a:t>
            </a:r>
            <a:r>
              <a:rPr lang="en-US" spc="50" dirty="0" err="1">
                <a:latin typeface="Agency FB" panose="020B0503020202020204" pitchFamily="34" charset="0"/>
              </a:rPr>
              <a:t>ttagctacgtagccg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tatagccgtaatcgtacgtagctatagcgc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taatgccgtaatcgtacgtagctatagcgc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gctaatgcattagctaatgcatgcgctaat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gctaatgcattagctaatcgatgcgctaat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gcgctaatgcatgcattagccggccgcgta</a:t>
            </a:r>
            <a:r>
              <a:rPr lang="en-US" spc="50" dirty="0" smtClean="0">
                <a:latin typeface="Agency FB" panose="020B0503020202020204" pitchFamily="34" charset="0"/>
              </a:rPr>
              <a:t/>
            </a:r>
            <a:br>
              <a:rPr lang="en-US" spc="50" dirty="0" smtClean="0">
                <a:latin typeface="Agency FB" panose="020B0503020202020204" pitchFamily="34" charset="0"/>
              </a:rPr>
            </a:br>
            <a:r>
              <a:rPr lang="en-US" spc="50" dirty="0" err="1" smtClean="0">
                <a:latin typeface="Agency FB" panose="020B0503020202020204" pitchFamily="34" charset="0"/>
              </a:rPr>
              <a:t>gcgctaatgctagcattagccggccgcgta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gcgctacgtagccgtacgtacgtagcatta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</a:t>
            </a:r>
            <a:r>
              <a:rPr lang="en-US" spc="50" dirty="0" err="1" smtClean="0">
                <a:latin typeface="Agency FB" panose="020B0503020202020204" pitchFamily="34" charset="0"/>
              </a:rPr>
              <a:t>tacgtagc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cgtacg</a:t>
            </a:r>
            <a:r>
              <a:rPr lang="en-US" spc="50" dirty="0" err="1" smtClean="0">
                <a:latin typeface="Agency FB" panose="020B0503020202020204" pitchFamily="34" charset="0"/>
              </a:rPr>
              <a:t>tacgtagc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</a:t>
            </a:r>
            <a:r>
              <a:rPr lang="en-US" spc="50" dirty="0" err="1" smtClean="0">
                <a:latin typeface="Agency FB" panose="020B0503020202020204" pitchFamily="34" charset="0"/>
              </a:rPr>
              <a:t>ta</a:t>
            </a:r>
            <a:endParaRPr lang="en-US" spc="50" dirty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tagcgctagccgattagctagcc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gatatc</a:t>
            </a:r>
            <a:r>
              <a:rPr lang="en-US" spc="50" dirty="0" err="1" smtClean="0">
                <a:latin typeface="Agency FB" panose="020B0503020202020204" pitchFamily="34" charset="0"/>
              </a:rPr>
              <a:t>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cgctagcgcattagctagccgata</a:t>
            </a:r>
            <a:r>
              <a:rPr lang="en-US" spc="50" dirty="0" err="1" smtClean="0">
                <a:latin typeface="Agency FB" panose="020B0503020202020204" pitchFamily="34" charset="0"/>
              </a:rPr>
              <a:t>tcg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gctacgtacgtagcgccgatgcatta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gctacgtacgatatgccgatgcatta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taattatagccggc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taatgcatta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taatattagccggctaatgc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atta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429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spc="5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Patient </a:t>
            </a:r>
            <a:r>
              <a:rPr lang="en-US" u="sng" spc="5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13 --– Female --– </a:t>
            </a:r>
            <a:r>
              <a:rPr lang="en-US" u="sng" spc="5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9 years</a:t>
            </a:r>
            <a:endParaRPr lang="en-US" u="sng" spc="5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5500" y="2057400"/>
            <a:ext cx="1333500" cy="2517677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r"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tagcatatgctag</a:t>
            </a:r>
            <a:r>
              <a:rPr lang="en-US" spc="50" dirty="0" err="1">
                <a:solidFill>
                  <a:schemeClr val="bg1"/>
                </a:solidFill>
                <a:latin typeface="Agency FB" panose="020B0503020202020204" pitchFamily="34" charset="0"/>
              </a:rPr>
              <a:t>ccgatcg</a:t>
            </a:r>
            <a:r>
              <a:rPr lang="en-US" spc="50" dirty="0" err="1">
                <a:latin typeface="Agency FB" panose="020B0503020202020204" pitchFamily="34" charset="0"/>
              </a:rPr>
              <a:t>gcta</a:t>
            </a:r>
            <a:r>
              <a:rPr lang="en-US" spc="50" dirty="0">
                <a:latin typeface="Agency FB" panose="020B0503020202020204" pitchFamily="34" charset="0"/>
              </a:rPr>
              <a:t/>
            </a:r>
            <a:br>
              <a:rPr lang="en-US" spc="50" dirty="0">
                <a:latin typeface="Agency FB" panose="020B0503020202020204" pitchFamily="34" charset="0"/>
              </a:rPr>
            </a:br>
            <a:r>
              <a:rPr lang="en-US" spc="50" dirty="0" err="1">
                <a:latin typeface="Agency FB" panose="020B0503020202020204" pitchFamily="34" charset="0"/>
              </a:rPr>
              <a:t>tagcatatgctag</a:t>
            </a:r>
            <a:r>
              <a:rPr lang="en-US" spc="50" dirty="0" err="1">
                <a:solidFill>
                  <a:schemeClr val="bg1"/>
                </a:solidFill>
                <a:latin typeface="Agency FB" panose="020B0503020202020204" pitchFamily="34" charset="0"/>
              </a:rPr>
              <a:t>ccgatgcgct</a:t>
            </a:r>
            <a:r>
              <a:rPr lang="en-US" spc="50" dirty="0" err="1">
                <a:latin typeface="Agency FB" panose="020B0503020202020204" pitchFamily="34" charset="0"/>
              </a:rPr>
              <a:t>a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gcgctacgatcgtatagcta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gcgctacgatgctatagcta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tagcatgctaatcgtagc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atgcatcgatatcgtagc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tagccgatgcatgcatat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gccgatg</a:t>
            </a:r>
            <a:r>
              <a:rPr lang="en-US" spc="50" dirty="0" err="1" smtClean="0">
                <a:latin typeface="Agency FB" panose="020B0503020202020204" pitchFamily="34" charset="0"/>
              </a:rPr>
              <a:t>catgctaat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gtac</a:t>
            </a:r>
            <a:r>
              <a:rPr lang="en-US" spc="50" dirty="0" err="1" smtClean="0">
                <a:latin typeface="Agency FB" panose="020B0503020202020204" pitchFamily="34" charset="0"/>
              </a:rPr>
              <a:t>gta</a:t>
            </a:r>
            <a:r>
              <a:rPr lang="en-US" spc="50" dirty="0" smtClean="0">
                <a:latin typeface="Agency FB" panose="020B0503020202020204" pitchFamily="34" charset="0"/>
              </a:rPr>
              <a:t/>
            </a:r>
            <a:br>
              <a:rPr lang="en-US" spc="50" dirty="0" smtClean="0">
                <a:latin typeface="Agency FB" panose="020B0503020202020204" pitchFamily="34" charset="0"/>
              </a:rPr>
            </a:br>
            <a:r>
              <a:rPr lang="en-US" spc="50" dirty="0" err="1" smtClean="0">
                <a:latin typeface="Agency FB" panose="020B0503020202020204" pitchFamily="34" charset="0"/>
              </a:rPr>
              <a:t>tacggctacgta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gcatcg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</a:t>
            </a:r>
            <a:r>
              <a:rPr lang="en-US" spc="50" dirty="0" err="1" smtClean="0">
                <a:latin typeface="Agency FB" panose="020B0503020202020204" pitchFamily="34" charset="0"/>
              </a:rPr>
              <a:t>gctaat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>
                <a:latin typeface="Agency FB" panose="020B0503020202020204" pitchFamily="34" charset="0"/>
              </a:rPr>
              <a:t>gcatcgtagctaat</a:t>
            </a:r>
            <a:endParaRPr lang="en-US" spc="50" dirty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tagcgccggc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latin typeface="Agency FB" panose="020B0503020202020204" pitchFamily="34" charset="0"/>
              </a:rPr>
              <a:t>tagc</a:t>
            </a: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gc</a:t>
            </a:r>
            <a:r>
              <a:rPr lang="en-US" spc="50" dirty="0" err="1" smtClean="0">
                <a:latin typeface="Agency FB" panose="020B0503020202020204" pitchFamily="34" charset="0"/>
              </a:rPr>
              <a:t>gcgc</a:t>
            </a:r>
            <a:endParaRPr lang="en-US" spc="50" dirty="0" smtClean="0"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tagccgtaat</a:t>
            </a:r>
            <a:endParaRPr lang="en-US" spc="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err="1" smtClean="0">
                <a:solidFill>
                  <a:schemeClr val="bg1"/>
                </a:solidFill>
                <a:latin typeface="Agency FB" panose="020B0503020202020204" pitchFamily="34" charset="0"/>
              </a:rPr>
              <a:t>Tagccgtaat</a:t>
            </a:r>
            <a:endParaRPr lang="en-US" spc="50" dirty="0" smtClean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r">
              <a:lnSpc>
                <a:spcPct val="103000"/>
              </a:lnSpc>
            </a:pPr>
            <a:r>
              <a:rPr lang="en-US" spc="50" dirty="0" smtClean="0">
                <a:latin typeface="Agency FB" panose="020B0503020202020204" pitchFamily="34" charset="0"/>
              </a:rPr>
              <a:t>*Bad sample</a:t>
            </a:r>
            <a:endParaRPr lang="en-US" spc="5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4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116</Words>
  <Application>Microsoft Office PowerPoint</Application>
  <PresentationFormat>Custom</PresentationFormat>
  <Paragraphs>180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Agency FB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</dc:creator>
  <cp:lastModifiedBy>Amendolare, Nicholas</cp:lastModifiedBy>
  <cp:revision>9</cp:revision>
  <dcterms:created xsi:type="dcterms:W3CDTF">2006-08-16T00:00:00Z</dcterms:created>
  <dcterms:modified xsi:type="dcterms:W3CDTF">2017-12-13T14:21:15Z</dcterms:modified>
</cp:coreProperties>
</file>