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56" r:id="rId4"/>
    <p:sldId id="257" r:id="rId5"/>
    <p:sldId id="258" r:id="rId6"/>
    <p:sldId id="279" r:id="rId7"/>
    <p:sldId id="264" r:id="rId8"/>
    <p:sldId id="265" r:id="rId9"/>
    <p:sldId id="266" r:id="rId10"/>
    <p:sldId id="262" r:id="rId11"/>
    <p:sldId id="268" r:id="rId12"/>
    <p:sldId id="267" r:id="rId13"/>
    <p:sldId id="269" r:id="rId14"/>
    <p:sldId id="263" r:id="rId15"/>
    <p:sldId id="272" r:id="rId16"/>
    <p:sldId id="280" r:id="rId17"/>
    <p:sldId id="273" r:id="rId18"/>
    <p:sldId id="283" r:id="rId19"/>
    <p:sldId id="281" r:id="rId20"/>
    <p:sldId id="274" r:id="rId21"/>
    <p:sldId id="282" r:id="rId22"/>
    <p:sldId id="277" r:id="rId23"/>
    <p:sldId id="284" r:id="rId24"/>
    <p:sldId id="285" r:id="rId25"/>
  </p:sldIdLst>
  <p:sldSz cx="14630400" cy="8229600"/>
  <p:notesSz cx="6858000" cy="9144000"/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C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660" y="42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0622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3.wdp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6400" y="2960638"/>
            <a:ext cx="1127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  <a:latin typeface="OCR A Extended" panose="02010509020102010303" pitchFamily="50" charset="0"/>
              </a:rPr>
              <a:t>A 25 kg rocket was launched, heading north, with a force of 500 N from each of its two engines. It was pushed westward by a 200 N wind and was also slowed by 400 N of air resistance. What was the resulting direction, net force, and acceleration of the rocket?</a:t>
            </a:r>
            <a:endParaRPr lang="en-US" sz="3200" b="1" dirty="0">
              <a:solidFill>
                <a:schemeClr val="bg1">
                  <a:lumMod val="75000"/>
                </a:schemeClr>
              </a:solidFill>
              <a:latin typeface="OCR A Extended" panose="020105090201020103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7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33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5638800"/>
            <a:ext cx="40386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Vectors</a:t>
            </a:r>
            <a:endParaRPr lang="en-US" sz="65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 rot="16200000">
            <a:off x="4051504" y="-7187136"/>
            <a:ext cx="4038600" cy="14275208"/>
            <a:chOff x="2057400" y="-7543801"/>
            <a:chExt cx="4038600" cy="14275208"/>
          </a:xfrm>
        </p:grpSpPr>
        <p:cxnSp>
          <p:nvCxnSpPr>
            <p:cNvPr id="15" name="Straight Connector 14"/>
            <p:cNvCxnSpPr/>
            <p:nvPr/>
          </p:nvCxnSpPr>
          <p:spPr>
            <a:xfrm rot="5400000" flipH="1">
              <a:off x="-4465320" y="-609600"/>
              <a:ext cx="13868401" cy="0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pperplate Gothic Bold" panose="020E0705020206020404" pitchFamily="34" charset="0"/>
                </a:rPr>
                <a:t>V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pperplate Gothic Bold" panose="020E07050202060204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rot="5400000">
            <a:off x="8972986" y="-1282803"/>
            <a:ext cx="4038600" cy="13767005"/>
            <a:chOff x="2057400" y="-7035598"/>
            <a:chExt cx="4038600" cy="13767005"/>
          </a:xfrm>
        </p:grpSpPr>
        <p:cxnSp>
          <p:nvCxnSpPr>
            <p:cNvPr id="23" name="Straight Connector 22"/>
            <p:cNvCxnSpPr/>
            <p:nvPr/>
          </p:nvCxnSpPr>
          <p:spPr>
            <a:xfrm rot="16200000" flipV="1">
              <a:off x="-4211219" y="-355499"/>
              <a:ext cx="13360200" cy="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pperplate Gothic Bold" panose="020E0705020206020404" pitchFamily="34" charset="0"/>
                </a:rPr>
                <a:t>V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pperplate Gothic Bold" panose="020E07050202060204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rot="10800000">
            <a:off x="5867400" y="2312268"/>
            <a:ext cx="4038600" cy="7086907"/>
            <a:chOff x="2057400" y="-355500"/>
            <a:chExt cx="4038600" cy="7086907"/>
          </a:xfrm>
        </p:grpSpPr>
        <p:cxnSp>
          <p:nvCxnSpPr>
            <p:cNvPr id="27" name="Straight Connector 26"/>
            <p:cNvCxnSpPr/>
            <p:nvPr/>
          </p:nvCxnSpPr>
          <p:spPr>
            <a:xfrm rot="10800000">
              <a:off x="2468880" y="-355500"/>
              <a:ext cx="2" cy="668010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pperplate Gothic Bold" panose="020E0705020206020404" pitchFamily="34" charset="0"/>
                </a:rPr>
                <a:t>V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pperplate Gothic Bold" panose="020E07050202060204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057400" y="-381000"/>
            <a:ext cx="4038600" cy="7112407"/>
            <a:chOff x="2057400" y="-381000"/>
            <a:chExt cx="4038600" cy="7112407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2468880" y="-381000"/>
              <a:ext cx="0" cy="6705600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pperplate Gothic Bold" panose="020E0705020206020404" pitchFamily="34" charset="0"/>
                </a:rPr>
                <a:t>V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pperplate Gothic Bold" panose="020E07050202060204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2649200" y="1558288"/>
            <a:ext cx="4038600" cy="5055007"/>
            <a:chOff x="2057400" y="1676400"/>
            <a:chExt cx="4038600" cy="5055007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2468881" y="1676400"/>
              <a:ext cx="0" cy="4648201"/>
            </a:xfrm>
            <a:prstGeom prst="line">
              <a:avLst/>
            </a:prstGeom>
            <a:ln w="1016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pperplate Gothic Bold" panose="020E0705020206020404" pitchFamily="34" charset="0"/>
                </a:rPr>
                <a:t>V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08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6469812"/>
            <a:ext cx="1181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	</a:t>
            </a:r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 quantity having </a:t>
            </a:r>
            <a:r>
              <a:rPr lang="en-US" sz="4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direction</a:t>
            </a:r>
            <a:br>
              <a:rPr lang="en-US" sz="4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4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	as </a:t>
            </a:r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well as magnitude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5638800"/>
            <a:ext cx="40386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Vectors</a:t>
            </a:r>
            <a:endParaRPr lang="en-US" sz="65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5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94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6" name="TextBox 5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601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endParaRPr lang="en-US" sz="45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6" name="TextBox 5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3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endParaRPr lang="en-US" sz="4500" b="1" strike="sngStrike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28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Speed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026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211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Speed</a:t>
            </a:r>
          </a:p>
          <a:p>
            <a:pPr>
              <a:lnSpc>
                <a:spcPct val="85000"/>
              </a:lnSpc>
            </a:pP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Mass</a:t>
            </a:r>
            <a:endParaRPr lang="en-US" sz="45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121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211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Speed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Mass</a:t>
            </a:r>
            <a:endParaRPr lang="en-US" sz="4500" b="1" strike="sngStrike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211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Speed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Mass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	    		Weight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94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Speed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Mass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	    		Weight</a:t>
            </a:r>
          </a:p>
          <a:p>
            <a:pPr>
              <a:lnSpc>
                <a:spcPct val="85000"/>
              </a:lnSpc>
            </a:pP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Color</a:t>
            </a:r>
            <a:endParaRPr lang="en-US" sz="45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94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Speed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Mass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	   		Weight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Color</a:t>
            </a:r>
            <a:endParaRPr lang="en-US" sz="4500" b="1" strike="sngStrike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015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68166"/>
            <a:ext cx="7696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6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Examples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Temperature	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Speed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Mass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     		Weight</a:t>
            </a:r>
          </a:p>
          <a:p>
            <a:pPr>
              <a:lnSpc>
                <a:spcPct val="85000"/>
              </a:lnSpc>
            </a:pPr>
            <a:r>
              <a:rPr lang="en-US" sz="4500" b="1" strike="sngStrike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Color</a:t>
            </a:r>
            <a:r>
              <a:rPr lang="en-US" sz="45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			Force</a:t>
            </a:r>
            <a:endParaRPr lang="en-US" sz="45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5638800"/>
            <a:ext cx="11811000" cy="2277562"/>
            <a:chOff x="2057400" y="5638800"/>
            <a:chExt cx="11811000" cy="2277562"/>
          </a:xfrm>
        </p:grpSpPr>
        <p:sp>
          <p:nvSpPr>
            <p:cNvPr id="7" name="TextBox 6"/>
            <p:cNvSpPr txBox="1"/>
            <p:nvPr/>
          </p:nvSpPr>
          <p:spPr>
            <a:xfrm>
              <a:off x="2057400" y="6469812"/>
              <a:ext cx="11811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5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a quantity having </a:t>
              </a: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direction</a:t>
              </a:r>
              <a:b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	as </a:t>
              </a:r>
              <a:r>
                <a:rPr lang="en-US" sz="4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well as magnitude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5638800"/>
              <a:ext cx="40386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pperplate Gothic Bold" panose="020E0705020206020404" pitchFamily="34" charset="0"/>
                </a:rPr>
                <a:t>Vectors</a:t>
              </a:r>
              <a:endParaRPr lang="en-US" sz="65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02468" y="1114961"/>
            <a:ext cx="1120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Vectors are also an easy way to represent the magnitude and direction of forces.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58751" y="3609438"/>
            <a:ext cx="133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tip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445615"/>
            <a:ext cx="133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tail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202223" y="5259144"/>
            <a:ext cx="5154499" cy="1845102"/>
            <a:chOff x="4202223" y="5259144"/>
            <a:chExt cx="5154499" cy="1845102"/>
          </a:xfrm>
        </p:grpSpPr>
        <p:sp>
          <p:nvSpPr>
            <p:cNvPr id="15" name="TextBox 14"/>
            <p:cNvSpPr txBox="1"/>
            <p:nvPr/>
          </p:nvSpPr>
          <p:spPr>
            <a:xfrm rot="20968413">
              <a:off x="4422772" y="5780807"/>
              <a:ext cx="493395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magnitude</a:t>
              </a:r>
              <a:br>
                <a:rPr lang="en-US" sz="4000" b="1" dirty="0" smtClean="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</a:br>
              <a:r>
                <a:rPr lang="en-US" sz="4000" b="1" dirty="0" smtClean="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of force</a:t>
              </a:r>
              <a:endParaRPr lang="en-US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endParaRPr>
            </a:p>
          </p:txBody>
        </p:sp>
        <p:sp>
          <p:nvSpPr>
            <p:cNvPr id="16" name="Left Brace 15"/>
            <p:cNvSpPr/>
            <p:nvPr/>
          </p:nvSpPr>
          <p:spPr>
            <a:xfrm rot="15583099">
              <a:off x="6434526" y="3026841"/>
              <a:ext cx="579573" cy="5044179"/>
            </a:xfrm>
            <a:prstGeom prst="leftBrace">
              <a:avLst/>
            </a:prstGeom>
            <a:ln w="47625"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2D050"/>
                </a:solidFill>
              </a:endParaRPr>
            </a:p>
          </p:txBody>
        </p:sp>
      </p:grpSp>
      <p:cxnSp>
        <p:nvCxnSpPr>
          <p:cNvPr id="18" name="Straight Connector 17"/>
          <p:cNvCxnSpPr/>
          <p:nvPr/>
        </p:nvCxnSpPr>
        <p:spPr>
          <a:xfrm flipV="1">
            <a:off x="4095750" y="3276600"/>
            <a:ext cx="11601450" cy="2071419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095750" y="4433619"/>
            <a:ext cx="5105400" cy="914400"/>
          </a:xfrm>
          <a:prstGeom prst="straightConnector1">
            <a:avLst/>
          </a:prstGeom>
          <a:ln w="127000">
            <a:solidFill>
              <a:schemeClr val="accent6">
                <a:lumMod val="7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20993046">
            <a:off x="10859109" y="3972578"/>
            <a:ext cx="3018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direction</a:t>
            </a:r>
            <a:endParaRPr lang="en-US" sz="40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01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49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river overhead clipar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166" b="30556"/>
          <a:stretch/>
        </p:blipFill>
        <p:spPr bwMode="auto">
          <a:xfrm>
            <a:off x="-1752600" y="1600200"/>
            <a:ext cx="181356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Image result for graph paper 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-2345018"/>
            <a:ext cx="17145000" cy="1270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2032" y="576471"/>
            <a:ext cx="14642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Example Problem:</a:t>
            </a:r>
            <a:endParaRPr lang="en-US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41" name="Picture 17" descr="1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1" y="44116"/>
            <a:ext cx="1740568" cy="174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house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1284357"/>
            <a:ext cx="991138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7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-12032" y="0"/>
            <a:ext cx="14642432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river overhead clipar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166" b="30556"/>
          <a:stretch/>
        </p:blipFill>
        <p:spPr bwMode="auto">
          <a:xfrm>
            <a:off x="-1752600" y="1676400"/>
            <a:ext cx="181356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Image result for graph paper 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-2345018"/>
            <a:ext cx="17145000" cy="1270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2032" y="576471"/>
            <a:ext cx="14642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glow rad="190500">
                    <a:srgbClr val="CECCC7"/>
                  </a:glow>
                </a:effectLst>
                <a:latin typeface="Bookman Old Style" panose="02050604050505020204" pitchFamily="18" charset="0"/>
              </a:rPr>
              <a:t>Example Problem:</a:t>
            </a:r>
            <a:endParaRPr lang="en-US" sz="4000" b="1" dirty="0">
              <a:effectLst>
                <a:glow rad="190500">
                  <a:srgbClr val="CECCC7"/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41" name="Picture 17" descr="1"/>
          <p:cNvPicPr>
            <a:picLocks noChangeAspect="1" noChangeArrowheads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632" y="76200"/>
            <a:ext cx="1740568" cy="1740568"/>
          </a:xfrm>
          <a:prstGeom prst="rect">
            <a:avLst/>
          </a:prstGeom>
          <a:noFill/>
          <a:effectLst>
            <a:glow rad="190500">
              <a:srgbClr val="CECCC7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house 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1284357"/>
            <a:ext cx="991138" cy="936625"/>
          </a:xfrm>
          <a:prstGeom prst="rect">
            <a:avLst/>
          </a:prstGeom>
          <a:noFill/>
          <a:effectLst>
            <a:glow rad="190500">
              <a:srgbClr val="CECCC7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60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83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2694325"/>
            <a:ext cx="11201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Set up your scale (ex.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10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cm =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10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N).</a:t>
            </a:r>
            <a:b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en-US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742950" indent="-742950">
              <a:buAutoNum type="arabicPeriod"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Draw vectors, tip to tail.</a:t>
            </a:r>
            <a:b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en-US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742950" indent="-742950">
              <a:buAutoNum type="arabicPeriod"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Use color to draw “net force” vector.</a:t>
            </a:r>
            <a:b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en-US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742950" indent="-742950">
              <a:buAutoNum type="arabicPeriod"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Measure to figure out net force.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2032" y="1524000"/>
            <a:ext cx="1463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Steps to Solve a Vector Problem:</a:t>
            </a:r>
            <a:endParaRPr lang="en-US" sz="4000" b="1" u="sng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22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89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7803">
                        <a14:backgroundMark x1="51326" y1="59040" x2="51326" y2="59040"/>
                        <a14:backgroundMark x1="35758" y1="33939" x2="35758" y2="33939"/>
                        <a14:backgroundMark x1="25644" y1="39192" x2="25644" y2="39192"/>
                        <a14:backgroundMark x1="20833" y1="71061" x2="20833" y2="71061"/>
                        <a14:backgroundMark x1="37955" y1="87121" x2="37955" y2="87121"/>
                        <a14:backgroundMark x1="54811" y1="77172" x2="54811" y2="77172"/>
                        <a14:backgroundMark x1="49129" y1="48838" x2="49129" y2="48838"/>
                        <a14:backgroundMark x1="32235" y1="50303" x2="32235" y2="50303"/>
                        <a14:backgroundMark x1="7008" y1="57323" x2="7008" y2="57323"/>
                        <a14:backgroundMark x1="5038" y1="90051" x2="5038" y2="90051"/>
                        <a14:backgroundMark x1="8333" y1="30707" x2="8333" y2="30707"/>
                        <a14:backgroundMark x1="5038" y1="9949" x2="5038" y2="9949"/>
                        <a14:backgroundMark x1="17121" y1="5556" x2="17121" y2="5556"/>
                        <a14:backgroundMark x1="35303" y1="7323" x2="35303" y2="7323"/>
                        <a14:backgroundMark x1="49545" y1="12879" x2="49545" y2="12879"/>
                        <a14:backgroundMark x1="49545" y1="23990" x2="49545" y2="23990"/>
                        <a14:backgroundMark x1="24545" y1="14899" x2="24545" y2="14899"/>
                        <a14:backgroundMark x1="26553" y1="26919" x2="26553" y2="26919"/>
                        <a14:backgroundMark x1="18864" y1="28939" x2="18864" y2="28939"/>
                        <a14:backgroundMark x1="6364" y1="19596" x2="6364" y2="19596"/>
                        <a14:backgroundMark x1="20833" y1="58485" x2="20833" y2="58485"/>
                        <a14:backgroundMark x1="32008" y1="69596" x2="32008" y2="69596"/>
                        <a14:backgroundMark x1="42992" y1="95909" x2="42992" y2="95909"/>
                        <a14:backgroundMark x1="22576" y1="96212" x2="22576" y2="96212"/>
                        <a14:backgroundMark x1="42121" y1="53232" x2="42121" y2="53232"/>
                        <a14:backgroundMark x1="46061" y1="71364" x2="46061" y2="71364"/>
                        <a14:backgroundMark x1="30265" y1="18990" x2="30265" y2="18990"/>
                        <a14:backgroundMark x1="32008" y1="4394" x2="32008" y2="4394"/>
                        <a14:backgroundMark x1="26970" y1="8485" x2="26970" y2="8485"/>
                        <a14:backgroundMark x1="27614" y1="22222" x2="27614" y2="22222"/>
                        <a14:backgroundMark x1="24356" y1="30707" x2="24356" y2="30707"/>
                        <a14:backgroundMark x1="22386" y1="22828" x2="22386" y2="22828"/>
                        <a14:backgroundMark x1="16439" y1="15808" x2="16439" y2="15808"/>
                        <a14:backgroundMark x1="6591" y1="14899" x2="4621" y2="15505"/>
                        <a14:backgroundMark x1="28068" y1="57879" x2="28068" y2="57879"/>
                        <a14:backgroundMark x1="28523" y1="81869" x2="28523" y2="81869"/>
                        <a14:backgroundMark x1="14924" y1="81010" x2="14924" y2="81010"/>
                        <a14:backgroundMark x1="6136" y1="66970" x2="6136" y2="66970"/>
                        <a14:backgroundMark x1="2841" y1="46768" x2="2841" y2="46768"/>
                        <a14:backgroundMark x1="2841" y1="58182" x2="2841" y2="58182"/>
                        <a14:backgroundMark x1="3939" y1="79545" x2="3939" y2="79545"/>
                        <a14:backgroundMark x1="15341" y1="64343" x2="15341" y2="64343"/>
                        <a14:backgroundMark x1="26742" y1="51768" x2="26742" y2="51768"/>
                        <a14:backgroundMark x1="33106" y1="61970" x2="33106" y2="61970"/>
                        <a14:backgroundMark x1="31780" y1="92121" x2="31780" y2="92121"/>
                        <a14:backgroundMark x1="20833" y1="87424" x2="20833" y2="87424"/>
                        <a14:backgroundMark x1="9659" y1="96212" x2="9659" y2="96212"/>
                        <a14:backgroundMark x1="47386" y1="59646" x2="47386" y2="59646"/>
                        <a14:backgroundMark x1="58333" y1="57626" x2="58333" y2="57626"/>
                        <a14:backgroundMark x1="16894" y1="21919" x2="16894" y2="21919"/>
                        <a14:backgroundMark x1="4811" y1="28636" x2="4811" y2="28636"/>
                        <a14:backgroundMark x1="2614" y1="52071" x2="2614" y2="52071"/>
                        <a14:backgroundMark x1="10303" y1="51768" x2="10303" y2="51768"/>
                        <a14:backgroundMark x1="14697" y1="54394" x2="14697" y2="54394"/>
                        <a14:backgroundMark x1="10947" y1="58788" x2="10947" y2="58788"/>
                        <a14:backgroundMark x1="10758" y1="63434" x2="10758" y2="63434"/>
                        <a14:backgroundMark x1="9886" y1="73081" x2="9886" y2="73081"/>
                        <a14:backgroundMark x1="2614" y1="69596" x2="2614" y2="69596"/>
                        <a14:backgroundMark x1="42121" y1="62879" x2="42121" y2="62879"/>
                        <a14:backgroundMark x1="45379" y1="45909" x2="45379" y2="45909"/>
                        <a14:backgroundMark x1="46932" y1="45606" x2="46932" y2="45606"/>
                        <a14:backgroundMark x1="52424" y1="50303" x2="52424" y2="50303"/>
                        <a14:backgroundMark x1="54394" y1="59949" x2="54394" y2="59949"/>
                        <a14:backgroundMark x1="12727" y1="21616" x2="12727" y2="21616"/>
                        <a14:backgroundMark x1="10303" y1="9949" x2="10303" y2="9949"/>
                        <a14:backgroundMark x1="3523" y1="37121" x2="3523" y2="37121"/>
                        <a14:backgroundMark x1="2614" y1="62879" x2="2614" y2="62879"/>
                        <a14:backgroundMark x1="14242" y1="69899" x2="14242" y2="69899"/>
                        <a14:backgroundMark x1="24773" y1="64899" x2="24773" y2="64899"/>
                        <a14:backgroundMark x1="36629" y1="76616" x2="36629" y2="76616"/>
                        <a14:backgroundMark x1="54621" y1="94747" x2="54621" y2="94747"/>
                      </a14:backgroundRemoval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9117">
            <a:off x="1816768" y="38963"/>
            <a:ext cx="10972800" cy="8229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-12032" y="1066800"/>
            <a:ext cx="1463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But Does it Work?</a:t>
            </a:r>
            <a:endParaRPr lang="en-US" sz="4000" b="1" u="sng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51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726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wallpaperfolder.com/f/464534024FFE/blue-texture-abstract-145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6" b="16116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0368" y="1113978"/>
            <a:ext cx="1410903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Practice Problems:</a:t>
            </a:r>
          </a:p>
          <a:p>
            <a:pPr algn="ctr"/>
            <a:endParaRPr lang="en-US" sz="4000" b="1" u="sng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 1.	The bird flew north with a force of 6 N, but was slowed by  </a:t>
            </a:r>
            <a:b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	2 N of air resistance (south). Meanwhile, the wind blew 1 N 	to the West. What was the net force acting on the bird?</a:t>
            </a:r>
          </a:p>
          <a:p>
            <a:endParaRPr lang="en-US" sz="2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en-US" sz="20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 2.	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 25 kg rocket was launched, heading north, with a </a:t>
            </a: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force 	of 500 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 </a:t>
            </a:r>
            <a:r>
              <a:rPr lang="en-US" sz="3200" b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from each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of its two engines. It was pushed </a:t>
            </a: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	westward by 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 200 N wind and was also slowed by 400 N of </a:t>
            </a: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	air resistance (south). 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What was the resulting direction, </a:t>
            </a: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	net 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force, </a:t>
            </a: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and acceleration 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of the rocket?</a:t>
            </a:r>
          </a:p>
          <a:p>
            <a:endParaRPr lang="en-US" sz="40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61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150</Words>
  <Application>Microsoft Office PowerPoint</Application>
  <PresentationFormat>Custom</PresentationFormat>
  <Paragraphs>76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Bookman Old Style</vt:lpstr>
      <vt:lpstr>Calibri</vt:lpstr>
      <vt:lpstr>Copperplate Gothic Bold</vt:lpstr>
      <vt:lpstr>OCR A Extended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</dc:creator>
  <cp:lastModifiedBy>Amendolare, Nicholas</cp:lastModifiedBy>
  <cp:revision>30</cp:revision>
  <dcterms:created xsi:type="dcterms:W3CDTF">2006-08-16T00:00:00Z</dcterms:created>
  <dcterms:modified xsi:type="dcterms:W3CDTF">2017-09-20T19:17:59Z</dcterms:modified>
</cp:coreProperties>
</file>