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302" r:id="rId25"/>
    <p:sldId id="280" r:id="rId26"/>
    <p:sldId id="296" r:id="rId27"/>
    <p:sldId id="297" r:id="rId28"/>
    <p:sldId id="298" r:id="rId29"/>
    <p:sldId id="299" r:id="rId30"/>
    <p:sldId id="300" r:id="rId31"/>
    <p:sldId id="301" r:id="rId32"/>
  </p:sldIdLst>
  <p:sldSz cx="14630400" cy="8229600"/>
  <p:notesSz cx="6858000" cy="9144000"/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738" y="-96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0622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2.gi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gi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gif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gif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gif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2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File:Potentially Hazardous Asteroids 20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990600"/>
            <a:ext cx="67056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30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1030" name="Picture 6" descr="File:Asteroid 2004 FH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061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</p:transition>
    </mc:Choice>
    <mc:Fallback>
      <p:transition spd="slow" advTm="6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29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32770" name="Picture 2" descr="http://i.space.com/images/i/000/013/204/original/asteroid-2005-yu55-nasa-radar-image.jpg?13207100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1418"/>
            <a:ext cx="548639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File:3362 Khufu orbit (10-29-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37262"/>
            <a:ext cx="776352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808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28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31746" name="Picture 2" descr="File:Vesta Rotatio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05396"/>
            <a:ext cx="4190999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upload.wikimedia.org/wikipedia/commons/thumb/6/61/Asteroid_Vesta.jpg/1024px-Asteroid_Vest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t="19287" r="-95" b="9007"/>
          <a:stretch/>
        </p:blipFill>
        <p:spPr bwMode="auto">
          <a:xfrm>
            <a:off x="5334000" y="2305396"/>
            <a:ext cx="8763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27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30722" name="Picture 2" descr="File:Juno 4 wavelength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1" y="2438400"/>
            <a:ext cx="2628899" cy="401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File:Moon and Asteroids 1 to 10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73245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File:Juno mpl anim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2732458"/>
            <a:ext cx="3586459" cy="318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26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9698" name="Picture 2" descr="http://www.slate.com/content/dam/slate/blogs/bad_astronomy/2014/08/16/asteroid_1950da_orbit.gif.CROP.original-original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33105"/>
            <a:ext cx="836427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http://astronomy.nmsu.edu/strycker/sc2/triple_asteroid_animation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33106"/>
            <a:ext cx="4267199" cy="42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25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8674" name="Picture 2" descr="http://www.naic.edu/~radarusr/1999JM8/JM8.aug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6096000" cy="40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https://www.awesomestories.com/images/user/ef65b346f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5"/>
          <a:stretch/>
        </p:blipFill>
        <p:spPr bwMode="auto">
          <a:xfrm>
            <a:off x="8409513" y="2438399"/>
            <a:ext cx="5077887" cy="40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24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7650" name="Picture 2" descr="http://upload.wikimedia.org/wikipedia/commons/5/53/Asteroid_TU24_200801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286000"/>
            <a:ext cx="6174762" cy="429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neo.jpl.nasa.gov/images/jm8_aug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08" y="2285999"/>
            <a:ext cx="5531892" cy="430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www-ssc.igpp.ucla.edu/personnel/russell/papers/NEAR/trajectory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539" y="2209800"/>
            <a:ext cx="5897261" cy="481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23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6626" name="Picture 2" descr="http://www.jpl.nasa.gov/images/asteroid/20150126/2004BL86-64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3" y="2209800"/>
            <a:ext cx="7942217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22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5602" name="Picture 2" descr="http://nssdc.gsfc.nasa.gov/planetary/image/near_20000212_anim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61835"/>
            <a:ext cx="4419599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upload.wikimedia.org/wikipedia/commons/0/0c/Eros_May_7_201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85389"/>
            <a:ext cx="5257800" cy="43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21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3554" name="Picture 2" descr="File:Eros rotation Dec. 3-4 2000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1" y="2285999"/>
            <a:ext cx="5600699" cy="438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upload.wikimedia.org/wikipedia/commons/0/0c/Eros_May_7_201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85389"/>
            <a:ext cx="5257800" cy="43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20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4578" name="Picture 2" descr="File:Ida-approach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67" y="2286000"/>
            <a:ext cx="591473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File:Asteroid size compariso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3"/>
          <a:stretch/>
        </p:blipFill>
        <p:spPr bwMode="auto">
          <a:xfrm>
            <a:off x="7239000" y="2286001"/>
            <a:ext cx="65532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www.aanda.org/articles/aa/full/2006/12/aa3492-05/img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078742"/>
            <a:ext cx="5145181" cy="494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19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2530" name="Picture 2" descr="File:624Hektor-LB1-mag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510" y="2298032"/>
            <a:ext cx="4631690" cy="417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18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1506" name="Picture 2" descr="http://upload.wikimedia.org/wikipedia/commons/8/8c/2008_TC3_Tumbling_%28reduced%29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355273"/>
            <a:ext cx="5283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upload.wikimedia.org/wikipedia/en/2/2b/Eumetsat-composite-2008TC3-impac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1"/>
          <a:stretch/>
        </p:blipFill>
        <p:spPr bwMode="auto">
          <a:xfrm>
            <a:off x="5868149" y="2356658"/>
            <a:ext cx="4418851" cy="3962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2008TC3-groundpath-rev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2355273"/>
            <a:ext cx="3674971" cy="3962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17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0482" name="Picture 2" descr="http://www.nasa.gov/images/content/376755main_neo20090806-5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46" y="2209800"/>
            <a:ext cx="5156154" cy="437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cosmicmatters.keckobservatory.org/2007/sept/images/sept07_1_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53"/>
          <a:stretch/>
        </p:blipFill>
        <p:spPr bwMode="auto">
          <a:xfrm>
            <a:off x="5943600" y="2209800"/>
            <a:ext cx="8307542" cy="437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moon animated GIF 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1336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16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15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32770" name="Picture 2" descr="http://i.space.com/images/i/000/013/204/original/asteroid-2005-yu55-nasa-radar-image.jpg?13207100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1418"/>
            <a:ext cx="548639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File:3362 Khufu orbit (10-29-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37262"/>
            <a:ext cx="776352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237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14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31746" name="Picture 2" descr="File:Vesta Rotatio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05396"/>
            <a:ext cx="4190999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upload.wikimedia.org/wikipedia/commons/thumb/6/61/Asteroid_Vesta.jpg/1024px-Asteroid_Vest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t="19287" r="-95" b="9007"/>
          <a:stretch/>
        </p:blipFill>
        <p:spPr bwMode="auto">
          <a:xfrm>
            <a:off x="5334000" y="2305396"/>
            <a:ext cx="8763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541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12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30722" name="Picture 2" descr="File:Juno 4 wavelength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1" y="2438400"/>
            <a:ext cx="2628899" cy="401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File:Moon and Asteroids 1 to 10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73245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File:Juno mpl anim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2732458"/>
            <a:ext cx="3586459" cy="318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308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11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9698" name="Picture 2" descr="http://www.slate.com/content/dam/slate/blogs/bad_astronomy/2014/08/16/asteroid_1950da_orbit.gif.CROP.original-original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33105"/>
            <a:ext cx="836427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http://astronomy.nmsu.edu/strycker/sc2/triple_asteroid_animation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33106"/>
            <a:ext cx="4267199" cy="42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816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10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8674" name="Picture 2" descr="http://www.naic.edu/~radarusr/1999JM8/JM8.aug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6096000" cy="40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https://www.awesomestories.com/images/user/ef65b346f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5"/>
          <a:stretch/>
        </p:blipFill>
        <p:spPr bwMode="auto">
          <a:xfrm>
            <a:off x="8409513" y="2438399"/>
            <a:ext cx="5077887" cy="40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25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9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7650" name="Picture 2" descr="http://upload.wikimedia.org/wikipedia/commons/5/53/Asteroid_TU24_200801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286000"/>
            <a:ext cx="6174762" cy="429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neo.jpl.nasa.gov/images/jm8_aug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08" y="2285999"/>
            <a:ext cx="5531892" cy="430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608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www-ssc.igpp.ucla.edu/personnel/russell/papers/NEAR/trajectory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539" y="2209800"/>
            <a:ext cx="5897261" cy="481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8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6626" name="Picture 2" descr="http://www.jpl.nasa.gov/images/asteroid/20150126/2004BL86-64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3" y="2209800"/>
            <a:ext cx="7942217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09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Asteroid Search Team Bravo IV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7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25602" name="Picture 2" descr="http://nssdc.gsfc.nasa.gov/planetary/image/near_20000212_anim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61835"/>
            <a:ext cx="4419599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upload.wikimedia.org/wikipedia/commons/0/0c/Eros_May_7_201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85389"/>
            <a:ext cx="5257800" cy="43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55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933450"/>
            <a:ext cx="9010650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Rockwell" panose="02060603020205020403" pitchFamily="18" charset="0"/>
              </a:rPr>
              <a:t>6 Minutes Remaining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rgbClr val="FF0000"/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2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750" advTm="100">
        <p14:flash/>
        <p:sndAc>
          <p:stSnd>
            <p:snd r:embed="rId2" name="Red Alert-SoundBible.com-108009997.wav"/>
          </p:stSnd>
        </p:sndAc>
      </p:transition>
    </mc:Choice>
    <mc:Fallback xmlns="">
      <p:transition spd="slow" advTm="100">
        <p:fade/>
        <p:sndAc>
          <p:stSnd>
            <p:snd r:embed="rId6" name="Red Alert-SoundBible.com-108009997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neo.jpl.nasa.gov/1950da/50DA_anim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" y="935354"/>
            <a:ext cx="9014461" cy="676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Rockwell" panose="02060603020205020403" pitchFamily="18" charset="0"/>
              </a:rPr>
              <a:t>6 Minutes Remaining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rgbClr val="FF0000"/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0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57000">
        <p:fade/>
        <p:sndAc>
          <p:stSnd>
            <p:snd r:embed="rId2" name="Red Alert-SoundBible.com-108009997.wav"/>
          </p:stSnd>
        </p:sndAc>
      </p:transition>
    </mc:Choice>
    <mc:Fallback>
      <p:transition spd="slow" advTm="57000">
        <p:fade/>
        <p:sndAc>
          <p:stSnd>
            <p:snd r:embed="rId2" name="Red Alert-SoundBible.com-10800999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neo.jpl.nasa.gov/1950da/50DA_anim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" y="935354"/>
            <a:ext cx="9014461" cy="676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5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1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neo.jpl.nasa.gov/1950da/50DA_anim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" y="935354"/>
            <a:ext cx="9014461" cy="676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4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1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neo.jpl.nasa.gov/1950da/50DA_anim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" y="935354"/>
            <a:ext cx="9014461" cy="676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3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1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neo.jpl.nasa.gov/1950da/50DA_anim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" y="935354"/>
            <a:ext cx="9014461" cy="676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2 Minutes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1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neo.jpl.nasa.gov/1950da/50DA_anim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" y="935354"/>
            <a:ext cx="9014461" cy="676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 Minute Remaining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181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00">
        <p:fade/>
        <p:sndAc>
          <p:stSnd>
            <p:snd r:embed="rId2" name="beep-07.wav"/>
          </p:stSnd>
        </p:sndAc>
      </p:transition>
    </mc:Choice>
    <mc:Fallback>
      <p:transition spd="slow" advTm="62000">
        <p:fade/>
        <p:sndAc>
          <p:stSnd>
            <p:snd r:embed="rId2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neo.jpl.nasa.gov/1950da/50DA_anim_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" y="935354"/>
            <a:ext cx="9014461" cy="676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28600"/>
            <a:ext cx="1524000" cy="12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a/a3/NASA_Worm_logo.svg/2000px-NASA_Worm_logo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8601"/>
            <a:ext cx="2057400" cy="5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542" y="207258"/>
            <a:ext cx="14630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u="sng" dirty="0" smtClean="0">
                <a:latin typeface="Rockwell" panose="02060603020205020403" pitchFamily="18" charset="0"/>
              </a:rPr>
              <a:t>RED ALERT!</a:t>
            </a:r>
            <a:endParaRPr lang="en-US" sz="3500" b="1" u="sng" dirty="0"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42" y="7772400"/>
            <a:ext cx="146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latin typeface="Rockwell" panose="02060603020205020403" pitchFamily="18" charset="0"/>
              </a:rPr>
              <a:t>Report potential threats to NASA mailbox.</a:t>
            </a:r>
            <a:endParaRPr lang="en-US" sz="2000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730425"/>
            <a:ext cx="146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Time is up. Report final threats ASAP.</a:t>
            </a:r>
            <a:endParaRPr lang="en-US" sz="32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0200" y="2438400"/>
            <a:ext cx="54046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New Asteroid Detected.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Code name </a:t>
            </a:r>
            <a:r>
              <a:rPr lang="en-US" sz="3500" b="1" dirty="0" smtClean="0">
                <a:solidFill>
                  <a:schemeClr val="accent6">
                    <a:lumMod val="75000"/>
                  </a:schemeClr>
                </a:solidFill>
                <a:latin typeface="Agency FB" panose="020B0503020202020204" pitchFamily="34" charset="0"/>
              </a:rPr>
              <a:t>2015 BU92.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Unknown Orbital Equation.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Elliptical orbit with a horizontal width of 150 Mm and a vertical width of 155 Mm estimated.</a:t>
            </a:r>
          </a:p>
          <a:p>
            <a:pPr algn="ctr"/>
            <a:r>
              <a:rPr lang="en-US" sz="3500" b="1" dirty="0" smtClean="0">
                <a:latin typeface="Agency FB" panose="020B0503020202020204" pitchFamily="34" charset="0"/>
              </a:rPr>
              <a:t>Please advise.</a:t>
            </a:r>
            <a:endParaRPr lang="en-US" sz="35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18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  <p:sndAc>
          <p:stSnd>
            <p:snd r:embed="rId2" name="beep-07.wav"/>
          </p:stSnd>
        </p:sndAc>
      </p:transition>
    </mc:Choice>
    <mc:Fallback xmlns="">
      <p:transition spd="slow">
        <p:fade/>
        <p:sndAc>
          <p:stSnd>
            <p:snd r:embed="rId6" name="beep-0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727</Words>
  <Application>Microsoft Office PowerPoint</Application>
  <PresentationFormat>Custom</PresentationFormat>
  <Paragraphs>133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</dc:creator>
  <cp:lastModifiedBy>Amendolare, Nicholas</cp:lastModifiedBy>
  <cp:revision>25</cp:revision>
  <dcterms:created xsi:type="dcterms:W3CDTF">2006-08-16T00:00:00Z</dcterms:created>
  <dcterms:modified xsi:type="dcterms:W3CDTF">2015-03-04T19:33:34Z</dcterms:modified>
</cp:coreProperties>
</file>